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49"/>
  </p:notesMasterIdLst>
  <p:handoutMasterIdLst>
    <p:handoutMasterId r:id="rId50"/>
  </p:handoutMasterIdLst>
  <p:sldIdLst>
    <p:sldId id="256" r:id="rId3"/>
    <p:sldId id="778" r:id="rId4"/>
    <p:sldId id="783" r:id="rId5"/>
    <p:sldId id="773" r:id="rId6"/>
    <p:sldId id="745" r:id="rId7"/>
    <p:sldId id="777" r:id="rId8"/>
    <p:sldId id="781" r:id="rId9"/>
    <p:sldId id="764" r:id="rId10"/>
    <p:sldId id="780" r:id="rId11"/>
    <p:sldId id="775" r:id="rId12"/>
    <p:sldId id="774" r:id="rId13"/>
    <p:sldId id="771" r:id="rId14"/>
    <p:sldId id="779" r:id="rId15"/>
    <p:sldId id="723" r:id="rId16"/>
    <p:sldId id="785" r:id="rId17"/>
    <p:sldId id="768" r:id="rId18"/>
    <p:sldId id="784" r:id="rId19"/>
    <p:sldId id="772" r:id="rId20"/>
    <p:sldId id="754" r:id="rId21"/>
    <p:sldId id="782" r:id="rId22"/>
    <p:sldId id="742" r:id="rId23"/>
    <p:sldId id="272" r:id="rId24"/>
    <p:sldId id="731" r:id="rId25"/>
    <p:sldId id="711" r:id="rId26"/>
    <p:sldId id="712" r:id="rId27"/>
    <p:sldId id="638" r:id="rId28"/>
    <p:sldId id="472" r:id="rId29"/>
    <p:sldId id="387" r:id="rId30"/>
    <p:sldId id="372" r:id="rId31"/>
    <p:sldId id="355" r:id="rId32"/>
    <p:sldId id="278" r:id="rId33"/>
    <p:sldId id="279" r:id="rId34"/>
    <p:sldId id="678" r:id="rId35"/>
    <p:sldId id="679" r:id="rId36"/>
    <p:sldId id="680" r:id="rId37"/>
    <p:sldId id="681" r:id="rId38"/>
    <p:sldId id="682" r:id="rId39"/>
    <p:sldId id="526" r:id="rId40"/>
    <p:sldId id="583" r:id="rId41"/>
    <p:sldId id="518" r:id="rId42"/>
    <p:sldId id="519" r:id="rId43"/>
    <p:sldId id="514" r:id="rId44"/>
    <p:sldId id="510" r:id="rId45"/>
    <p:sldId id="422" r:id="rId46"/>
    <p:sldId id="351" r:id="rId47"/>
    <p:sldId id="283" r:id="rId48"/>
  </p:sldIdLst>
  <p:sldSz cx="9144000" cy="6858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9" autoAdjust="0"/>
    <p:restoredTop sz="94660"/>
  </p:normalViewPr>
  <p:slideViewPr>
    <p:cSldViewPr snapToGrid="0">
      <p:cViewPr>
        <p:scale>
          <a:sx n="90" d="100"/>
          <a:sy n="90" d="100"/>
        </p:scale>
        <p:origin x="756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8135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0449" y="2"/>
            <a:ext cx="2945659" cy="498135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r">
              <a:defRPr sz="1200"/>
            </a:lvl1pPr>
          </a:lstStyle>
          <a:p>
            <a:fld id="{6A949917-D465-475C-ACB0-7F08A90AC541}" type="datetimeFigureOut">
              <a:rPr lang="pt-BR" smtClean="0"/>
              <a:pPr/>
              <a:t>03/10/2019</a:t>
            </a:fld>
            <a:endParaRPr lang="pt-BR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6" y="9430092"/>
            <a:ext cx="2945659" cy="498134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0449" y="9430092"/>
            <a:ext cx="2945659" cy="498134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r">
              <a:defRPr sz="1200"/>
            </a:lvl1pPr>
          </a:lstStyle>
          <a:p>
            <a:fld id="{CF1C43B7-BC7C-442C-8DA1-B7480C2A6C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7271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body"/>
          </p:nvPr>
        </p:nvSpPr>
        <p:spPr>
          <a:xfrm>
            <a:off x="749356" y="5514076"/>
            <a:ext cx="5994443" cy="5223654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de notas</a:t>
            </a:r>
          </a:p>
        </p:txBody>
      </p:sp>
      <p:sp>
        <p:nvSpPr>
          <p:cNvPr id="73" name="PlaceHolder 2"/>
          <p:cNvSpPr>
            <a:spLocks noGrp="1"/>
          </p:cNvSpPr>
          <p:nvPr>
            <p:ph type="hdr"/>
          </p:nvPr>
        </p:nvSpPr>
        <p:spPr>
          <a:xfrm>
            <a:off x="0" y="2"/>
            <a:ext cx="3251822" cy="580059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&lt;cabeçalho&gt;</a:t>
            </a:r>
          </a:p>
        </p:txBody>
      </p:sp>
      <p:sp>
        <p:nvSpPr>
          <p:cNvPr id="74" name="PlaceHolder 3"/>
          <p:cNvSpPr>
            <a:spLocks noGrp="1"/>
          </p:cNvSpPr>
          <p:nvPr>
            <p:ph type="dt"/>
          </p:nvPr>
        </p:nvSpPr>
        <p:spPr>
          <a:xfrm>
            <a:off x="4241321" y="2"/>
            <a:ext cx="3251822" cy="580059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&lt;data/hora&gt;</a:t>
            </a:r>
          </a:p>
        </p:txBody>
      </p:sp>
      <p:sp>
        <p:nvSpPr>
          <p:cNvPr id="75" name="PlaceHolder 4"/>
          <p:cNvSpPr>
            <a:spLocks noGrp="1"/>
          </p:cNvSpPr>
          <p:nvPr>
            <p:ph type="ftr"/>
          </p:nvPr>
        </p:nvSpPr>
        <p:spPr>
          <a:xfrm>
            <a:off x="0" y="11028540"/>
            <a:ext cx="3251822" cy="580059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&lt;rodapé&gt;</a:t>
            </a:r>
          </a:p>
        </p:txBody>
      </p:sp>
      <p:sp>
        <p:nvSpPr>
          <p:cNvPr id="76" name="PlaceHolder 5"/>
          <p:cNvSpPr>
            <a:spLocks noGrp="1"/>
          </p:cNvSpPr>
          <p:nvPr>
            <p:ph type="sldNum"/>
          </p:nvPr>
        </p:nvSpPr>
        <p:spPr>
          <a:xfrm>
            <a:off x="4241321" y="11028540"/>
            <a:ext cx="3251822" cy="580059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99EC431A-9A97-4DBA-B4B6-011780A1D23E}" type="slidenum"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‹nº›</a:t>
            </a:fld>
            <a:endParaRPr lang="pt-B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366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8175064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9868161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0711218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8200687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9447909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2523661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9330901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905043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7609131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6757198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4061943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2574175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9098236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9505864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8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5973576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1577643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690639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5579369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3387791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2094633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6526774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098183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7735690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656935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47149299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1750746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42883508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6267292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20723969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8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897558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407831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752366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96763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889169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954943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78317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agem 33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Imagem 34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Imagem 69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Imagem 70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t-B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t-B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ielopatrocina.com.br/proposta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rendene.com.br/br/sac/getFormSponsor/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.br/intl/pt-BR/nonprofits/products/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nectastartupbrasil.org.br/wp-content/uploads/2019/08/CHAMADA-PU%CC%81BLICA-PARA-SELEC%CC%A7A%CC%83O-DE-EQUIPES-EMPREENDEDORAS-E-STARTUPS-EM-ESTA%CC%81GIO-DE-IDEAC%CC%A7A%CC%83O-CONECTA-STARTUP-BRASIL-039-2019_web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hyperlink" Target="https://conectastartupbrasil.org.br/wp-content/uploads/2019/09/COMUNICADO-N%C2%BA-10-1%C2%AA-RETIFICAC%CC%A7A%CC%83O-DA-CHAMADA-PU%CC%81BLICA-PARA-EQUIPES-EMPREENDEDORAS-E-STARTUPS-EM-ESTA%CC%81GIOS-DE-IDEAC%CC%A7A%CC%83O-CONECTA-STARTUP-BRASIL-039.2019.pdf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a.com.br/a-natura/inovacao/startups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nb.mma.gov.b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planalto.gov.br/ccivil_03/Leis/1989_1994/L8010.htm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nb.mma.gov.br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539640" y="1198080"/>
            <a:ext cx="8061480" cy="202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4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Núcleo de Inovação Tecnológica   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Faculdade Luciano </a:t>
            </a:r>
            <a:r>
              <a:rPr lang="pt-BR" sz="3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Feijão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1472400" y="4437000"/>
            <a:ext cx="6056280" cy="862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pt-BR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Boletim de Oportunidades para </a:t>
            </a: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ICT’s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9" name="Picture 4"/>
          <p:cNvPicPr/>
          <p:nvPr/>
        </p:nvPicPr>
        <p:blipFill>
          <a:blip r:embed="rId2" cstate="print"/>
          <a:stretch/>
        </p:blipFill>
        <p:spPr>
          <a:xfrm>
            <a:off x="7451640" y="189000"/>
            <a:ext cx="1365480" cy="916200"/>
          </a:xfrm>
          <a:prstGeom prst="rect">
            <a:avLst/>
          </a:prstGeom>
          <a:ln>
            <a:noFill/>
          </a:ln>
        </p:spPr>
      </p:pic>
      <p:sp>
        <p:nvSpPr>
          <p:cNvPr id="80" name="CustomShape 3"/>
          <p:cNvSpPr/>
          <p:nvPr/>
        </p:nvSpPr>
        <p:spPr>
          <a:xfrm>
            <a:off x="2167920" y="3359160"/>
            <a:ext cx="4676760" cy="56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OUTUBRO </a:t>
            </a:r>
            <a:r>
              <a:rPr lang="pt-BR" sz="3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1" name="Imagem 80"/>
          <p:cNvPicPr/>
          <p:nvPr/>
        </p:nvPicPr>
        <p:blipFill>
          <a:blip r:embed="rId3" cstate="print"/>
          <a:stretch/>
        </p:blipFill>
        <p:spPr>
          <a:xfrm>
            <a:off x="3095897" y="350640"/>
            <a:ext cx="2373763" cy="847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pt-BR" sz="1700" b="1" cap="all" dirty="0"/>
              <a:t>Chamada CNPq/Ministério da Cidadania Nº 20/2019</a:t>
            </a:r>
          </a:p>
          <a:p>
            <a:pPr algn="ctr" fontAlgn="b"/>
            <a:r>
              <a:rPr lang="pt-BR" sz="1700" b="1" cap="all" dirty="0"/>
              <a:t>Desenvolvimento de Cursos de Capacitação para Agentes de</a:t>
            </a:r>
          </a:p>
          <a:p>
            <a:pPr algn="ctr" fontAlgn="b"/>
            <a:r>
              <a:rPr lang="pt-BR" sz="1700" b="1" cap="all" dirty="0"/>
              <a:t>Políticas </a:t>
            </a:r>
            <a:r>
              <a:rPr lang="pt-BR" sz="1700" b="1" cap="all" dirty="0" smtClean="0"/>
              <a:t>Sociais</a:t>
            </a: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25 de outubro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apoiar o desenvolvimento de cursos de ensino à distância (EAD)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para capacitar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agentes públicos e sociais que atuam em planos, políticas, programas, projetos,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serviços 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ações do Ministério da Cidadania, em todas as esferas de governo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Mestres ou Doutores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que sejam obrigatoriamente coordenadores do projeto; ter seu currículo cadastrado na Plataforma Lattes, atualizado até a data limite para submissão da proposta; e ter vínculo formal com a instituição de execução do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projeto; é </a:t>
            </a:r>
            <a:r>
              <a:rPr lang="pt-BR" sz="1400" dirty="0" smtClean="0"/>
              <a:t>recomendável </a:t>
            </a:r>
            <a:r>
              <a:rPr lang="pt-BR" sz="1400" dirty="0"/>
              <a:t>que o coordenador do projeto ou pelo menos um dos membros da equipe possua experiência na execução de políticas ou programas nas temáticas dos cursos a serem desenvolvidos.</a:t>
            </a:r>
            <a:endParaRPr lang="pt-BR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/>
              <a:t>http://memoria.cnpq.br/chamadas-publicas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322200" y="2420839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433396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pt-BR" sz="1700" b="1" cap="all" dirty="0"/>
              <a:t>Chamada CNPq/Ministério da Cidadania Nº 30/2019 —</a:t>
            </a:r>
          </a:p>
          <a:p>
            <a:pPr algn="ctr" fontAlgn="b"/>
            <a:r>
              <a:rPr lang="pt-BR" sz="1700" b="1" cap="all" dirty="0"/>
              <a:t>Estudos e Pesquisas em Avaliação de Políticas Sociais</a:t>
            </a:r>
          </a:p>
          <a:p>
            <a:pPr algn="ctr" fontAlgn="b"/>
            <a:endParaRPr lang="pt-BR" sz="1700" b="1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29 de outubro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apoiar o desenvolvimento de pesquisas e estudos relacionados com ações, planos e programas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sob a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responsabilidade do Ministério da Cidadania, a serem executados por pesquisadores vinculados a Instituição Científica, Tecnológica e de Inovação (ICT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outores que sejam obrigatoriamente coordenadores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do projeto;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seu currículo cadastrado na Plataforma Lattes, atualizado até a data limite para submissão da proposta; 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vínculo formal com a instituição de execução do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projeto.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/>
              <a:t>http://memoria.cnpq.br/chamadas-publicas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322200" y="2420839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41545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cap="all" dirty="0"/>
              <a:t>Chamada CNPq/MCTIC Nº 17/2019 - Síntese em Biodiversidade</a:t>
            </a:r>
          </a:p>
          <a:p>
            <a:pPr algn="ctr" fontAlgn="b"/>
            <a:r>
              <a:rPr lang="pt-BR" b="1" cap="all" dirty="0"/>
              <a:t>e Serviços Ecossistêmicos - </a:t>
            </a:r>
            <a:r>
              <a:rPr lang="pt-BR" b="1" cap="all" dirty="0" err="1"/>
              <a:t>SinBiose</a:t>
            </a: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30 de outubro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apoiar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projetos de pesquisa voltados a estudar relações entre Biodiversidade 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Serviços Ecossistêmicos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podendo incluir a dimensão do bem-estar humano, e que visem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contribuir significativamente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 a missão do Centro de Síntese em Biodiversidade 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Serviços Ecossistêmicos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– </a:t>
            </a:r>
            <a:r>
              <a:rPr lang="pt-BR" sz="1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SinBiose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regulamentado pela Resolução Normativa CNPq nº 007/2019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doutores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que sejam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obrigatoriamente o coordenador do projeto e líder do grupo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pesquisa; possuir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vínculo celetista ou estatutário com a instituição de execução do projeto ou,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 aposentado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comprovar manter atividades acadêmicos-científicas e apresentar declaração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apoio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ao projeto por parte da instituição executora. 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/>
              <a:t>http://memoria.cnpq.br/chamadas-publicas;jsessionid=6AFA59B6725BFE39456BBCC265F58D40?p_p_id=resultadosportlet_WAR_resultadoscnpqportlet_INSTANCE_0ZaM&amp;filtro=abertas&amp;detalha=chamadaDivulgada&amp;idDivulgacao=8982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9" name="Picture 4"/>
          <p:cNvPicPr/>
          <p:nvPr/>
        </p:nvPicPr>
        <p:blipFill>
          <a:blip r:embed="rId4" cstate="print"/>
          <a:stretch/>
        </p:blipFill>
        <p:spPr>
          <a:xfrm>
            <a:off x="457200" y="27468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87128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 fontAlgn="b"/>
            <a:r>
              <a:rPr lang="en-US" b="1" dirty="0"/>
              <a:t>Cancer Research Institute – Clinic and Laboratory Integration Program Grants 2019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01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de novembro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promover o desenvolvimento de abordagens imunológicas para o diagnóstico, tratamento e prevenção do câncer. A missão do Instituto é levar terapias efetivas baseadas no sistema imunológico para pacientes com câncer mais cedo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cientistas qualificados que estão trabalhando para explorar questões clinicamente relevantes destinadas a melhorar a eficácia das imunoterapias contra o </a:t>
            </a:r>
            <a:r>
              <a:rPr lang="pt-BR" sz="1400" dirty="0" smtClean="0"/>
              <a:t>câncer.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https://www.cancerresearch.org/scientists/fellowships-grants/translational-research-grants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9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777749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pt-BR" sz="16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 fontAlgn="b"/>
            <a:r>
              <a:rPr lang="en-US" b="1" dirty="0"/>
              <a:t>Chan Zuckerberg </a:t>
            </a:r>
            <a:r>
              <a:rPr lang="en-US" b="1" dirty="0" smtClean="0"/>
              <a:t>Initiative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19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novembro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estimular colaborações entre disciplinas que ajudarão a definir um novo campo. Aplicações </a:t>
            </a:r>
            <a:r>
              <a:rPr lang="pt-BR" sz="1400" dirty="0" smtClean="0"/>
              <a:t>bem sucedidas </a:t>
            </a:r>
            <a:r>
              <a:rPr lang="pt-BR" sz="1400" dirty="0"/>
              <a:t>reunirão pesquisadores em diferentes domínios experimentais, computacionais ou médicos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candidatos </a:t>
            </a:r>
            <a:r>
              <a:rPr lang="pt-BR" sz="1400" dirty="0" smtClean="0"/>
              <a:t>com doutorado </a:t>
            </a:r>
            <a:r>
              <a:rPr lang="pt-BR" sz="1400" dirty="0"/>
              <a:t>(ou serem doutores em Medicina) ou grau equivalente, vínculo acadêmico e estar em uma posição independente no corpo docente ou equivalente em uma faculdade, universidade, escola médica ou outro centro de pesquisa credenciado.</a:t>
            </a: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https://chanzuckerberg.com/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9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  <p:sp>
        <p:nvSpPr>
          <p:cNvPr id="7" name="CaixaDeTexto 6"/>
          <p:cNvSpPr txBox="1"/>
          <p:nvPr/>
        </p:nvSpPr>
        <p:spPr>
          <a:xfrm>
            <a:off x="343954" y="1915071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048954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pt-BR" sz="16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 fontAlgn="b"/>
            <a:r>
              <a:rPr lang="pt-BR" b="1" dirty="0"/>
              <a:t>Edital N° 02/2019</a:t>
            </a:r>
          </a:p>
          <a:p>
            <a:pPr algn="ctr" fontAlgn="b"/>
            <a:r>
              <a:rPr lang="pt-BR" b="1" dirty="0"/>
              <a:t>AUXÍLIO PARA DESPESAS EXCEPCIONAIS DE PEQUENO </a:t>
            </a:r>
            <a:r>
              <a:rPr lang="pt-BR" b="1" dirty="0" smtClean="0"/>
              <a:t>VALOR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pt-BR" sz="14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20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novembro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contribuir para a realização de pesquisas e ações, em andamento, de projetos e grupos de pesquisa de instituições de ensino superior, públicas ou privadas sem fins lucrativos, com sede no estado do Ceará, pelo provimento de recursos para despesas excepcionais, de caráter emergencial e/ou contingencial, de pequeno </a:t>
            </a:r>
            <a:r>
              <a:rPr lang="pt-BR" sz="1400" dirty="0" smtClean="0"/>
              <a:t>valor</a:t>
            </a:r>
            <a:r>
              <a:rPr lang="pt-BR" sz="1400" dirty="0" smtClean="0"/>
              <a:t>.</a:t>
            </a: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Ser detentor do título de </a:t>
            </a:r>
            <a:r>
              <a:rPr lang="pt-BR" sz="1400" dirty="0" smtClean="0"/>
              <a:t>Doutor</a:t>
            </a:r>
            <a:r>
              <a:rPr lang="pt-BR" sz="1400" dirty="0"/>
              <a:t> </a:t>
            </a:r>
            <a:r>
              <a:rPr lang="pt-BR" sz="1400" dirty="0" smtClean="0"/>
              <a:t>e ter </a:t>
            </a:r>
            <a:r>
              <a:rPr lang="pt-BR" sz="1400" dirty="0"/>
              <a:t>vínculo empregatício/funcional com Instituição de Ensino Superior, pública ou privada sem fins lucrativos, com sede no estado do </a:t>
            </a:r>
            <a:r>
              <a:rPr lang="pt-BR" sz="1400" dirty="0" smtClean="0"/>
              <a:t>Ceará.</a:t>
            </a: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http://montenegro.funcap.ce.gov.br/sugba/edital/392.pdf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9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  <p:sp>
        <p:nvSpPr>
          <p:cNvPr id="7" name="CaixaDeTexto 6"/>
          <p:cNvSpPr txBox="1"/>
          <p:nvPr/>
        </p:nvSpPr>
        <p:spPr>
          <a:xfrm>
            <a:off x="343954" y="1915071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08324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pt-BR" sz="1700" b="1" cap="all" dirty="0"/>
              <a:t>EDITAL DO INSTITUTO NEXXERA Nº 03/2019 –</a:t>
            </a:r>
          </a:p>
          <a:p>
            <a:pPr algn="ctr" fontAlgn="b"/>
            <a:r>
              <a:rPr lang="pt-BR" sz="1700" b="1" cap="all" dirty="0"/>
              <a:t>PROGRAMA NEXXLABS</a:t>
            </a:r>
            <a:endParaRPr lang="pt-BR" sz="1700" b="1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30 de novembro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promover a cultura empreendedora por meio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do desenvolvimento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competências para inovação e o empreendedorismo, por meio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ações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capacitação e experiências empreendedoras, na transformação de ideias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em negócios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ou no aprimoramento de negócios de impacto já existentes.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 empreendedores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que possuem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ideias de negócios em economia criativa, mas que ainda não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possuem modelo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negócio ou negócio formalizado (sem a constituição de CNPJ, MEI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ou outro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formato); Negócios baseados em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economia criativa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que já possuem empresa voltada à exploração (com constituição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CNPJ, MEI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ou outro formato).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/>
              <a:t> http://bit.ly/NexxLabs-Soho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28349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pt-BR" sz="16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 fontAlgn="b"/>
            <a:r>
              <a:rPr lang="pt-BR" b="1" dirty="0"/>
              <a:t>Johnson &amp; Johnson </a:t>
            </a:r>
            <a:r>
              <a:rPr lang="pt-BR" b="1" dirty="0" err="1"/>
              <a:t>Innovation</a:t>
            </a:r>
            <a:r>
              <a:rPr lang="pt-BR" dirty="0"/>
              <a:t/>
            </a:r>
            <a:br>
              <a:rPr lang="pt-BR" dirty="0"/>
            </a:br>
            <a:r>
              <a:rPr lang="pt-BR" dirty="0" err="1"/>
              <a:t>Latin</a:t>
            </a:r>
            <a:r>
              <a:rPr lang="pt-BR" dirty="0"/>
              <a:t> </a:t>
            </a:r>
            <a:r>
              <a:rPr lang="pt-BR" dirty="0" err="1"/>
              <a:t>America</a:t>
            </a:r>
            <a:r>
              <a:rPr lang="pt-BR" dirty="0"/>
              <a:t> </a:t>
            </a:r>
            <a:r>
              <a:rPr lang="pt-BR" dirty="0" err="1"/>
              <a:t>Challenge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10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dezembro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buscar </a:t>
            </a:r>
            <a:r>
              <a:rPr lang="pt-BR" sz="1400" dirty="0"/>
              <a:t>tecnologias ou soluções altamente </a:t>
            </a:r>
            <a:r>
              <a:rPr lang="pt-BR" sz="1400" dirty="0" smtClean="0"/>
              <a:t>inovadoras na </a:t>
            </a:r>
            <a:r>
              <a:rPr lang="pt-BR" sz="1400" dirty="0"/>
              <a:t>área da saúde, principalmente avançando os campos da pesquisa em diagnósticos, medicina personalizada, terapias digitais, cirurgia .</a:t>
            </a: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</a:t>
            </a:r>
            <a:r>
              <a:rPr lang="pt-BR" sz="1400" dirty="0" smtClean="0"/>
              <a:t>mpreendedor </a:t>
            </a:r>
            <a:r>
              <a:rPr lang="pt-BR" sz="1400" dirty="0"/>
              <a:t>ou </a:t>
            </a:r>
            <a:r>
              <a:rPr lang="pt-BR" sz="1400" dirty="0" smtClean="0"/>
              <a:t>empresas iniciantes </a:t>
            </a:r>
            <a:r>
              <a:rPr lang="pt-BR" sz="1400" dirty="0"/>
              <a:t>do Brasil ou de outro país da América Latina com uma inovação ou tecnologia transformadora e revolucionária em </a:t>
            </a:r>
            <a:r>
              <a:rPr lang="pt-BR" sz="1400" dirty="0" smtClean="0"/>
              <a:t>saúde.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https://www.openstartups.net/events/jnj/la-challenge/#faq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9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  <p:sp>
        <p:nvSpPr>
          <p:cNvPr id="7" name="CaixaDeTexto 6"/>
          <p:cNvSpPr txBox="1"/>
          <p:nvPr/>
        </p:nvSpPr>
        <p:spPr>
          <a:xfrm>
            <a:off x="343954" y="1915071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00574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endParaRPr lang="pt-BR" b="1" cap="all" dirty="0" smtClean="0"/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pt-BR" sz="1700" b="1" cap="all" dirty="0"/>
              <a:t>Prêmio Volvo de Meio Ambiente 2020 | Volvo </a:t>
            </a:r>
            <a:r>
              <a:rPr lang="pt-BR" sz="1700" b="1" cap="all" dirty="0" err="1"/>
              <a:t>Environment</a:t>
            </a:r>
            <a:r>
              <a:rPr lang="pt-BR" sz="1700" b="1" cap="all" dirty="0"/>
              <a:t> </a:t>
            </a:r>
            <a:r>
              <a:rPr lang="pt-BR" sz="1700" b="1" cap="all" dirty="0" err="1" smtClean="0"/>
              <a:t>Prize</a:t>
            </a:r>
            <a:endParaRPr lang="pt-BR" sz="1700" b="1" cap="all" dirty="0" smtClean="0"/>
          </a:p>
          <a:p>
            <a:pPr algn="ctr" fontAlgn="b"/>
            <a:endParaRPr lang="pt-BR" sz="1700" b="1" strike="noStrike" cap="all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10 de janeiro de 2020.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premiar descobertas científicas ou inovações que, em termos gerais, se enquadram no campo do meio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ambiente.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Pessoa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Física, Instituições de Ensino e Pesquisa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/>
              <a:t> http://www.environment-prize.com/the-prize/the-prize/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726674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cap="all" dirty="0"/>
              <a:t>PROGRAMA INOVA GLOBAL – INTERCÂMBIO EMPRESARIAL </a:t>
            </a:r>
            <a:r>
              <a:rPr lang="pt-BR" b="1" cap="all" dirty="0" smtClean="0"/>
              <a:t>CNPq-IEL</a:t>
            </a: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30 de agosto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2021.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convidar empresas, institutos de PD&amp;I (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pesquisa, desenvolvimento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inovação) públicos e privados, órgãos de governo e entidades do terceiro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setor –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doravante denominados INTERESSADOS – a apresentarem projetos de PD&amp;I que visem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ao aumento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da competitividade das empresas e ao desenvolvimento científico e tecnológico no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País, por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meio do intercâmbio de profissionais e pesquisadores, mediante a concessão de bolsas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formação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capacitação no Brasil e no exterior, em instituições científicas, tecnológicas 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Inovação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(ICT) e centros de P&amp;D públicos ou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privados. 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pesquisadores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brasileiros e especialistas estrangeiros que preencham os requisitos de cada modalidade de bolsa, considerando os projetos aprovados pelo CNPq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 smtClean="0"/>
              <a:t>http</a:t>
            </a:r>
            <a:r>
              <a:rPr lang="pt-BR" sz="1400" dirty="0"/>
              <a:t>://www.cnpq.br/documents/10157/6234432/chamamento_publico_inova_global_PortalProgramaInovaGlobal.pdf/9ea0157b-629b-4827-99f0-36bcdec2734c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9" name="Picture 4"/>
          <p:cNvPicPr/>
          <p:nvPr/>
        </p:nvPicPr>
        <p:blipFill>
          <a:blip r:embed="rId4" cstate="print"/>
          <a:stretch/>
        </p:blipFill>
        <p:spPr>
          <a:xfrm>
            <a:off x="457200" y="27468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61694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pt-BR" sz="1700" b="1" cap="all" dirty="0"/>
              <a:t>EDITAL DE INOVAÇÃO PARA A INDÚSTRIA 2019 </a:t>
            </a:r>
            <a:endParaRPr lang="pt-BR" sz="1700" b="1" cap="all" dirty="0" smtClean="0"/>
          </a:p>
          <a:p>
            <a:pPr algn="ctr" fontAlgn="b"/>
            <a:endParaRPr lang="pt-BR" sz="1700" b="1" strike="noStrike" cap="all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07 de outubro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financiar o desenvolvimento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soluções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inovadoras para a indústria brasileira, sejam elas novos produtos, processos ou serviços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caráter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inovador – incremental ou radical – que promovam o aumento da produtividade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competitividade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industrial brasileira, ou ainda que promovam a otimização da segurança e saúde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na indústria.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empresas industriais brasileiras de qualquer porte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ou startups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com CNPJ ativo, elegíveis a participar respeitando as regras específicas de cada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categoria descritas no edital.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/>
              <a:t>http://www.portaldaindustria.com.br/senai/canais/edital-de-inovacao-para-industria/conheca-o-edital-de-inovacao/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322200" y="2420839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837596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pt-BR" sz="16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 fontAlgn="b"/>
            <a:r>
              <a:rPr lang="pt-BR" b="1" dirty="0"/>
              <a:t>2º CHAMAMENTO PÚBLICO – IEL/CNPq</a:t>
            </a:r>
          </a:p>
          <a:p>
            <a:pPr algn="ctr" fontAlgn="b"/>
            <a:r>
              <a:rPr lang="pt-BR" b="1" dirty="0"/>
              <a:t>PROGRAMA INOVA TALENTOS</a:t>
            </a: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30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setembro de 2022.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convidar empresas e </a:t>
            </a:r>
            <a:r>
              <a:rPr lang="pt-BR" sz="1400" dirty="0" err="1"/>
              <a:t>ICTs</a:t>
            </a:r>
            <a:r>
              <a:rPr lang="pt-BR" sz="1400" dirty="0"/>
              <a:t> públicas e privadas, </a:t>
            </a:r>
            <a:r>
              <a:rPr lang="pt-BR" sz="1400" dirty="0" smtClean="0"/>
              <a:t>órgãos de </a:t>
            </a:r>
            <a:r>
              <a:rPr lang="pt-BR" sz="1400" dirty="0"/>
              <a:t>governo e entidades do terceiro setor, doravante denominados INTERESSADOS, a </a:t>
            </a:r>
            <a:r>
              <a:rPr lang="pt-BR" sz="1400" dirty="0" smtClean="0"/>
              <a:t>apresentarem projetos </a:t>
            </a:r>
            <a:r>
              <a:rPr lang="pt-BR" sz="1400" dirty="0"/>
              <a:t>de PD&amp;I que visem o aumento da competitividade das empresas brasileiras e </a:t>
            </a:r>
            <a:r>
              <a:rPr lang="pt-BR" sz="1400" dirty="0" smtClean="0"/>
              <a:t>o desenvolvimento </a:t>
            </a:r>
            <a:r>
              <a:rPr lang="pt-BR" sz="1400" dirty="0"/>
              <a:t>científico e tecnológico no </a:t>
            </a:r>
            <a:r>
              <a:rPr lang="pt-BR" sz="1400" dirty="0" smtClean="0"/>
              <a:t>País, alé</a:t>
            </a:r>
            <a:r>
              <a:rPr lang="pt-BR" sz="1400" dirty="0"/>
              <a:t>m de </a:t>
            </a:r>
            <a:r>
              <a:rPr lang="pt-BR" sz="1400" dirty="0" smtClean="0"/>
              <a:t>conceder </a:t>
            </a:r>
            <a:r>
              <a:rPr lang="pt-BR" sz="1400" dirty="0"/>
              <a:t>bolsas de fomento tecnológico e extensão inovadora durante o período de capacitação supervisionada de graduandos e graduados, mestres e doutores, para realização de atividades de PD&amp;I nas instalações dos INTERESSADOS, localizados em território nacional, conforme Acordo de Parceria celebrado entre o IEL/NC e o CNPq.</a:t>
            </a: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empresas e </a:t>
            </a:r>
            <a:r>
              <a:rPr lang="pt-BR" sz="1400" dirty="0" err="1"/>
              <a:t>ICTs</a:t>
            </a:r>
            <a:r>
              <a:rPr lang="pt-BR" sz="1400" dirty="0"/>
              <a:t> públicas e privadas, órgãos de governo e entidades do terceiro setor</a:t>
            </a:r>
            <a:endParaRPr lang="pt-BR" sz="14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http://www.portaldaindustria.com.br/inovatalentos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9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  <p:sp>
        <p:nvSpPr>
          <p:cNvPr id="7" name="CaixaDeTexto 6"/>
          <p:cNvSpPr txBox="1"/>
          <p:nvPr/>
        </p:nvSpPr>
        <p:spPr>
          <a:xfrm>
            <a:off x="343954" y="1915071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372213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1644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b"/>
            <a:endParaRPr lang="pt-BR" b="1" dirty="0" smtClean="0"/>
          </a:p>
          <a:p>
            <a:pPr algn="ctr" fontAlgn="b"/>
            <a:r>
              <a:rPr lang="pt-BR" b="1" dirty="0" smtClean="0"/>
              <a:t>Petróleo </a:t>
            </a:r>
            <a:r>
              <a:rPr lang="pt-BR" b="1" dirty="0"/>
              <a:t>Brasileiro S.A. (Petrobras)</a:t>
            </a:r>
          </a:p>
          <a:p>
            <a:pPr algn="ctr" fontAlgn="b"/>
            <a:r>
              <a:rPr lang="pt-BR" b="1" dirty="0"/>
              <a:t>Agência Nacional do Petróleo: Comunidade Científica e Acadêmica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Fluxo contínuo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realizar projetos de pesquisa e desenvolvimento e a executar programas de formação de recursos humanos com recursos decorrentes das cláusulas de investimento obrigatório em P,D&amp;I, no setor de petróleo, gás natural e biocombustíveis. O credenciamento conferido pela Agência Nacional do Petróleo, Gás Natural e Biocombustíveis (ANP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somente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 instituições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credenciadas (O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credenciamento conferido pela Agência Nacional do Petróleo, Gás Natural e Biocombustíveis (ANP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 )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estão habilitadas a receber recursos das cláusulas de investimento em P,D&amp;I. Qualquer instituição (departamento, laboratório e outros) pertencente a entidades como universidades, institutos tecnológicos e centros de pesquisa, públicos ou privados estabelecidos no Brasil, de comprovada competência técnica e cientifica para prestação de serviços tecnológicos nas áreas de petróleo, gás natural e correlatas, poderá solicitar o credenciamento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https://comunidadecientifica.petrobras.com.br/media/Manual_de_Termo_de_Cooperacao_P_DI_Publico_Externo_13-03-19_v2_SITE.pdf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9" name="Picture 4"/>
          <p:cNvPicPr/>
          <p:nvPr/>
        </p:nvPicPr>
        <p:blipFill>
          <a:blip r:embed="rId4" cstate="print"/>
          <a:stretch/>
        </p:blipFill>
        <p:spPr>
          <a:xfrm>
            <a:off x="457200" y="29023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0987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158400" y="158400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PROJETOS DE MESTRADO E DOUTORADO INTERINSTITUCIONAIS, MINTER/DINTER NACIONAIS E INTERNACIONAIS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EDITAL Nº 2/2016 </a:t>
            </a:r>
            <a:endParaRPr lang="pt-BR" sz="18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pt-BR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 calendário anual da Diretoria de Avaliação;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instruir a apresentação de Projetos de Mestrado e Doutorado Interinstitucionais, Minter e Dinter Nacionais e Internacionais, visando formação pós-graduada de recursos humanos qualificados para o desenvolvimento sócio-econômico cultural, científico-tecnológico, de inovação e, sobretudo, formação de docentes para nucleação de novos programas de pós-graduação stricto sensu fora dos centros consolidados de ensino e pesquisa. </a:t>
            </a:r>
            <a:endParaRPr lang="pt-BR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pt-BR" sz="1400" dirty="0" smtClean="0"/>
              <a:t>coordenador </a:t>
            </a:r>
            <a:r>
              <a:rPr lang="pt-BR" sz="1400" dirty="0"/>
              <a:t>deverá ser docente, pesquisador ou pós-doutor na Instituição Receptora. </a:t>
            </a:r>
            <a:r>
              <a:rPr lang="pt-BR" sz="1400" dirty="0" smtClean="0"/>
              <a:t> </a:t>
            </a:r>
            <a:endParaRPr lang="pt-BR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 </a:t>
            </a:r>
            <a:r>
              <a:rPr lang="pt-BR" sz="1400" b="0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https://www.capes.gov.br/images/stories/download/editais/12042016-Edital-02-MInter-e-Dinter-Nacionais-e-Internacionais.pdf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CustomShape 3"/>
          <p:cNvSpPr/>
          <p:nvPr/>
        </p:nvSpPr>
        <p:spPr>
          <a:xfrm>
            <a:off x="1224000" y="1296000"/>
            <a:ext cx="873000" cy="288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2" name="CustomShape 4"/>
          <p:cNvSpPr/>
          <p:nvPr/>
        </p:nvSpPr>
        <p:spPr>
          <a:xfrm>
            <a:off x="863640" y="1571760"/>
            <a:ext cx="883800" cy="32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5"/>
          <p:cNvSpPr/>
          <p:nvPr/>
        </p:nvSpPr>
        <p:spPr>
          <a:xfrm>
            <a:off x="864000" y="1296000"/>
            <a:ext cx="1060200" cy="412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" name="Imagem 244"/>
          <p:cNvPicPr/>
          <p:nvPr/>
        </p:nvPicPr>
        <p:blipFill>
          <a:blip r:embed="rId2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12" name="Picture 4"/>
          <p:cNvPicPr/>
          <p:nvPr/>
        </p:nvPicPr>
        <p:blipFill>
          <a:blip r:embed="rId3" cstate="print"/>
          <a:stretch/>
        </p:blipFill>
        <p:spPr>
          <a:xfrm>
            <a:off x="357763" y="258377"/>
            <a:ext cx="1036337" cy="736599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 fontAlgn="b"/>
            <a:r>
              <a:rPr lang="pt-BR" b="1" dirty="0" smtClean="0"/>
              <a:t>CESE – Projetos que mudam vidas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fortalecer iniciativas de resistência popular. Apesar de não ter um teto máximo estipulado para apoio a pequenos projetos, pois isso varia de acordo com o tipo de atividade, o valor médio de apoio atualmente é de 9 mil reais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movimentos sociais populares, associações, sindicatos, grupos de base, cooperativas, fóruns e articulações, organizações não-governamentais de apoio e assessoria ao movimento popular, pastorais sociais 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diaconais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das igrejas.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https://www.cese.org.br/programa-de-pequenos-projetos-prioriza-iniciativas-de-resistencia-em-2017/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9" name="Picture 4"/>
          <p:cNvPicPr/>
          <p:nvPr/>
        </p:nvPicPr>
        <p:blipFill>
          <a:blip r:embed="rId4" cstate="print"/>
          <a:stretch/>
        </p:blipFill>
        <p:spPr>
          <a:xfrm>
            <a:off x="457200" y="29023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29166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 smtClean="0"/>
              <a:t>PATROCÍNIO CIELO</a:t>
            </a:r>
          </a:p>
          <a:p>
            <a:pPr algn="ctr" fontAlgn="b"/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colocar negócios em movimento, graças ao seu espírito inovador e inquieto. Por isso, patrocina projetos culturais e esportivos que tenham entre os seus atributos a inovação, capazes de inspirar e transformar. E também aqueles que sejam o impulso necessário para colocar a economia em movimento.</a:t>
            </a: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PÚBLICO-ALVO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pessoas físicas e jurídicas.</a:t>
            </a:r>
            <a:endParaRPr lang="pt-BR" sz="14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hlinkClick r:id="rId2"/>
              </a:rPr>
              <a:t>http://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hlinkClick r:id="rId2"/>
              </a:rPr>
              <a:t>www.cielopatrocina.com.br/proposta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4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 cstate="print"/>
          <a:stretch/>
        </p:blipFill>
        <p:spPr>
          <a:xfrm>
            <a:off x="457200" y="29023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87626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 smtClean="0"/>
              <a:t>PATROCÍNIO GRENDENE</a:t>
            </a:r>
          </a:p>
          <a:p>
            <a:pPr algn="ctr" fontAlgn="b"/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patrocinar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diferentes projetos, incluindo os culturais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PÚBLICO-ALVO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empresas.</a:t>
            </a:r>
            <a:endParaRPr lang="pt-BR" sz="14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hlinkClick r:id="rId2"/>
              </a:rPr>
              <a:t>https://www.grendene.com.br/br/sac/getFormSponsor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hlinkClick r:id="rId2"/>
              </a:rPr>
              <a:t>/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440">
              <a:lnSpc>
                <a:spcPct val="100000"/>
              </a:lnSpc>
              <a:buClr>
                <a:srgbClr val="000000"/>
              </a:buClr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68" name="Imagem 188"/>
          <p:cNvPicPr/>
          <p:nvPr/>
        </p:nvPicPr>
        <p:blipFill>
          <a:blip r:embed="rId3" cstate="print"/>
          <a:stretch/>
        </p:blipFill>
        <p:spPr>
          <a:xfrm>
            <a:off x="7053942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6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91174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/>
              <a:t>Development Innovation Ventures (DIV)</a:t>
            </a: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trazer </a:t>
            </a:r>
            <a:r>
              <a:rPr lang="pt-BR" sz="1400" dirty="0"/>
              <a:t>novas idéias para resolver problemas enfrentados por milhões em todo o mundo - produzindo mais impacto, por menos dinheiro, com maior potencial de escala sustentável. Inspirado pela experiência de capital de risco, a DIV usa um modelo de financiamento com base em evidências para testar ideias, reunir evidências de o que funciona, encontrar falhas de forma rápida e econômica, sem compromissos de longo prazo e continuar a suportar apenas soluções comprovadas. </a:t>
            </a: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PÚBLICO-ALVO: </a:t>
            </a:r>
            <a:r>
              <a:rPr lang="pt-BR" sz="1400" dirty="0"/>
              <a:t>propostas, em três etapas, durante todo o ano, de qualquer tipo de organização, em qualquer setor e país em que a USAID </a:t>
            </a:r>
            <a:r>
              <a:rPr lang="pt-BR" sz="1400" dirty="0" smtClean="0"/>
              <a:t>funcione</a:t>
            </a:r>
            <a:r>
              <a:rPr lang="pt-BR" sz="1400" dirty="0"/>
              <a:t>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r>
              <a:rPr lang="pt-BR" sz="1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https://www.usaid.gov/div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8" name="Imagem 188"/>
          <p:cNvPicPr/>
          <p:nvPr/>
        </p:nvPicPr>
        <p:blipFill>
          <a:blip r:embed="rId2" cstate="print"/>
          <a:stretch/>
        </p:blipFill>
        <p:spPr>
          <a:xfrm>
            <a:off x="7046228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6" name="Picture 4"/>
          <p:cNvPicPr/>
          <p:nvPr/>
        </p:nvPicPr>
        <p:blipFill>
          <a:blip r:embed="rId3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313552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/>
              <a:t>The Global Innovation Fund </a:t>
            </a:r>
            <a:endParaRPr lang="pt-BR" b="1" dirty="0" smtClean="0"/>
          </a:p>
          <a:p>
            <a:pPr algn="ctr" fontAlgn="b"/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investir em </a:t>
            </a:r>
            <a:r>
              <a:rPr lang="pt-BR" sz="1400" dirty="0"/>
              <a:t>inovações sociais que </a:t>
            </a:r>
            <a:r>
              <a:rPr lang="pt-BR" sz="1400" dirty="0" smtClean="0"/>
              <a:t>visem </a:t>
            </a:r>
            <a:r>
              <a:rPr lang="pt-BR" sz="1400" dirty="0"/>
              <a:t>melhorar a vida e as oportunidades de milhões de pessoas no mundo em desenvolvimento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PÚBLICO-ALVO: </a:t>
            </a:r>
            <a:r>
              <a:rPr lang="pt-BR" sz="1400" dirty="0" smtClean="0"/>
              <a:t>soluções </a:t>
            </a:r>
            <a:r>
              <a:rPr lang="pt-BR" sz="1400" dirty="0"/>
              <a:t>inovadoras para desafios de desenvolvimento global de empresas sociais, empresas com fins lucrativos, organizações sem fins lucrativos, pesquisadores e agências governamentais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http://www.globalinnovation.fund/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8" name="Imagem 188"/>
          <p:cNvPicPr/>
          <p:nvPr/>
        </p:nvPicPr>
        <p:blipFill>
          <a:blip r:embed="rId2" cstate="print"/>
          <a:stretch/>
        </p:blipFill>
        <p:spPr>
          <a:xfrm>
            <a:off x="7085417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6" name="Picture 4"/>
          <p:cNvPicPr/>
          <p:nvPr/>
        </p:nvPicPr>
        <p:blipFill>
          <a:blip r:embed="rId3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59642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pt-BR" dirty="0">
              <a:hlinkClick r:id="rId2"/>
            </a:endParaRPr>
          </a:p>
          <a:p>
            <a:pPr algn="ctr">
              <a:lnSpc>
                <a:spcPct val="100000"/>
              </a:lnSpc>
            </a:pPr>
            <a:r>
              <a:rPr lang="pt-BR" sz="1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Programa Google Brasil</a:t>
            </a:r>
          </a:p>
          <a:p>
            <a:pPr algn="ctr">
              <a:lnSpc>
                <a:spcPct val="100000"/>
              </a:lnSpc>
            </a:pPr>
            <a:endParaRPr lang="pt-BR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oferecer </a:t>
            </a:r>
            <a:r>
              <a:rPr lang="pt-BR" sz="1400" dirty="0"/>
              <a:t>ferramentas gratuitas de comunicação na web, visando aumentar a visibilidade e potencializar o impacto do trabalho das entidades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dirty="0"/>
              <a:t> </a:t>
            </a:r>
            <a:r>
              <a:rPr lang="pt-BR" sz="1400" b="1" dirty="0" smtClean="0"/>
              <a:t>PÚBLICO-ALVO: </a:t>
            </a:r>
            <a:r>
              <a:rPr lang="pt-BR" sz="1400" dirty="0" smtClean="0"/>
              <a:t>público em geral, organizações </a:t>
            </a:r>
            <a:r>
              <a:rPr lang="pt-BR" sz="1400" dirty="0"/>
              <a:t>sem fins lucrativos,</a:t>
            </a: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https://www.google.com.br/intl/pt-BR/nonprofits/products/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8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6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88452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pt-BR" b="1" dirty="0" smtClean="0"/>
              <a:t>Edital  Conservation Trust Grants</a:t>
            </a:r>
          </a:p>
          <a:p>
            <a:pPr algn="ctr"/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apoiar </a:t>
            </a:r>
            <a:r>
              <a:rPr lang="pt-BR" sz="1400" dirty="0"/>
              <a:t>as atividades de conservação em todo o mundo, já que elas se encaixam dentro da missão da National Geographic Society. A confiança financiará projetos que contribuem significativamente para a preservação e uso sustentável dos recursos biológicos, culturais e históricos da </a:t>
            </a:r>
            <a:r>
              <a:rPr lang="pt-BR" sz="1400" dirty="0" smtClean="0"/>
              <a:t>Terra.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dirty="0"/>
              <a:t> </a:t>
            </a:r>
            <a:r>
              <a:rPr lang="pt-BR" sz="1400" b="1" dirty="0" smtClean="0"/>
              <a:t>PÚBLICO-ALVO</a:t>
            </a:r>
            <a:r>
              <a:rPr lang="pt-BR" sz="1400" dirty="0" smtClean="0"/>
              <a:t>: candidaturas </a:t>
            </a:r>
            <a:r>
              <a:rPr lang="pt-BR" sz="1400" dirty="0"/>
              <a:t>de todo o mundo e incentiva especificamente os candidatos de fora dos Estados Unidos a se candidatarem. </a:t>
            </a: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http://www.nationalgeographic.com/explorers/grants-programs/conservation-trust-application</a:t>
            </a:r>
            <a:r>
              <a:rPr lang="pt-BR" sz="1400" u="sng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" name="Imagem 188"/>
          <p:cNvPicPr/>
          <p:nvPr/>
        </p:nvPicPr>
        <p:blipFill>
          <a:blip r:embed="rId2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9" name="Picture 4"/>
          <p:cNvPicPr/>
          <p:nvPr/>
        </p:nvPicPr>
        <p:blipFill>
          <a:blip r:embed="rId3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cap="all" dirty="0" smtClean="0"/>
              <a:t>CHAMADA PÚBLICA PARA EQUIPES EMPREENDEDORAS E STARTUPS EM ESTÁGIO DE IDEAÇÃO CONECTA STARTUP BRASIL 039/2019 </a:t>
            </a:r>
          </a:p>
          <a:p>
            <a:pPr algn="ctr" fontAlgn="b"/>
            <a:endParaRPr lang="pt-BR" b="1" cap="all" dirty="0" smtClean="0"/>
          </a:p>
          <a:p>
            <a:pPr algn="ctr" fontAlgn="b"/>
            <a:endParaRPr lang="pt-BR" sz="1700" b="1" strike="noStrike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13 de outubro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dirty="0"/>
              <a:t>selecionar Equipes Empreendedoras e/ou Startups em estágio de ideação (</a:t>
            </a:r>
            <a:r>
              <a:rPr lang="pt-BR" sz="1400" dirty="0" err="1"/>
              <a:t>early</a:t>
            </a:r>
            <a:r>
              <a:rPr lang="pt-BR" sz="1400" dirty="0"/>
              <a:t> </a:t>
            </a:r>
            <a:r>
              <a:rPr lang="pt-BR" sz="1400" dirty="0" err="1"/>
              <a:t>stage</a:t>
            </a:r>
            <a:r>
              <a:rPr lang="pt-BR" sz="1400" dirty="0"/>
              <a:t>) para a participação no Programa Conecta Startup Brasil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 </a:t>
            </a:r>
            <a:r>
              <a:rPr lang="pt-BR" sz="1400" dirty="0" smtClean="0"/>
              <a:t>equipes </a:t>
            </a:r>
            <a:r>
              <a:rPr lang="pt-BR" sz="1400" dirty="0"/>
              <a:t>Empreendedoras e/ou Startups em estágio de ideação (</a:t>
            </a:r>
            <a:r>
              <a:rPr lang="pt-BR" sz="1400" dirty="0" err="1"/>
              <a:t>early</a:t>
            </a:r>
            <a:r>
              <a:rPr lang="pt-BR" sz="1400" dirty="0"/>
              <a:t> </a:t>
            </a:r>
            <a:r>
              <a:rPr lang="pt-BR" sz="1400" dirty="0" err="1"/>
              <a:t>stage</a:t>
            </a:r>
            <a:r>
              <a:rPr lang="pt-BR" sz="1400" dirty="0" smtClean="0"/>
              <a:t>)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</a:t>
            </a:r>
            <a:r>
              <a:rPr lang="pt-BR" sz="1400" dirty="0"/>
              <a:t>: </a:t>
            </a:r>
            <a:endParaRPr lang="pt-BR" sz="1400" dirty="0" smtClean="0"/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r>
              <a:rPr lang="pt-BR" sz="1400" dirty="0" smtClean="0">
                <a:hlinkClick r:id="rId3"/>
              </a:rPr>
              <a:t>https</a:t>
            </a:r>
            <a:r>
              <a:rPr lang="pt-BR" sz="1400" dirty="0">
                <a:hlinkClick r:id="rId3"/>
              </a:rPr>
              <a:t>://conectastartupbrasil.org.br/wp-content/uploads/2019/08/CHAMADA-PU%CC%81BLICA-PARA-SELEC%CC%A7A%CC%83O-DE-EQUIPES-EMPREENDEDORAS-E-STARTUPS-EM-ESTA%CC%81GIO-DE-IDEAC%CC%A7A%CC%83O-CONECTA-STARTUP-BRASIL-039-2019_web.pdf</a:t>
            </a:r>
            <a:endParaRPr lang="pt-BR" sz="1400" dirty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dirty="0"/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r>
              <a:rPr lang="pt-BR" sz="1400" dirty="0">
                <a:hlinkClick r:id="rId4"/>
              </a:rPr>
              <a:t>https://conectastartupbrasil.org.br/wp-content/uploads/2019/09/COMUNICADO-N%C2%BA-10-1%C2%AA-RETIFICAC%CC%A7A%CC%83O-DA-CHAMADA-PU%CC%81BLICA-PARA-EQUIPES-EMPREENDEDORAS-E-STARTUPS-EM-ESTA%CC%81GIOS-DE-IDEAC%CC%A7A%CC%83O-CONECTA-STARTUP-BRASIL-039.2019.pdf</a:t>
            </a:r>
            <a:endParaRPr lang="pt-BR" sz="1400" dirty="0"/>
          </a:p>
        </p:txBody>
      </p:sp>
      <p:pic>
        <p:nvPicPr>
          <p:cNvPr id="7" name="Imagem 244"/>
          <p:cNvPicPr/>
          <p:nvPr/>
        </p:nvPicPr>
        <p:blipFill>
          <a:blip r:embed="rId5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322200" y="2420839"/>
            <a:ext cx="1516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Prorrogado!</a:t>
            </a:r>
            <a:endParaRPr lang="pt-BR" b="1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</a:endParaRPr>
          </a:p>
          <a:p>
            <a:endParaRPr lang="pt-BR" dirty="0"/>
          </a:p>
        </p:txBody>
      </p:sp>
      <p:pic>
        <p:nvPicPr>
          <p:cNvPr id="11" name="Picture 4"/>
          <p:cNvPicPr/>
          <p:nvPr/>
        </p:nvPicPr>
        <p:blipFill>
          <a:blip r:embed="rId6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921801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pt-BR" b="1" dirty="0" smtClean="0"/>
              <a:t>Edital Fundação Doen</a:t>
            </a:r>
          </a:p>
          <a:p>
            <a:pPr algn="ctr"/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 apoiar projetos sociais nas áreas de energias sustentáveis, economia solidária e empreendimentos sociais. 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dirty="0"/>
              <a:t> </a:t>
            </a:r>
            <a:r>
              <a:rPr lang="pt-BR" sz="1400" b="1" dirty="0" smtClean="0"/>
              <a:t>PÚBLICO-ALVO: </a:t>
            </a:r>
            <a:r>
              <a:rPr lang="pt-BR" sz="1400" dirty="0"/>
              <a:t>e</a:t>
            </a:r>
            <a:r>
              <a:rPr lang="pt-BR" sz="1400" dirty="0" smtClean="0"/>
              <a:t>mpreendedores com soluções inovadoras.</a:t>
            </a: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u="sng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http://www.doen.nl/applications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2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3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01334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465840" y="28800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322200" y="1772640"/>
            <a:ext cx="8278920" cy="438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FUNDAÇÃO INTERAMERICANA (IAF)</a:t>
            </a:r>
            <a:endParaRPr lang="pt-BR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CONVITE À APRESENTAÇÃO DE PROPOSTAS</a:t>
            </a:r>
            <a:endParaRPr lang="pt-BR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financiar os esforços de autoajuda de grupos de base (da América Latina e do Caribe) para melhorar as condições de vida dos desfavorecidos e excluídos, melhorar sua capacidade decisória e de autogestão e desenvolver parcerias com o setor público, empresas e sociedade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civil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órgãos públicos.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b="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http://www.iaf.gov/modules/showdocument.aspx?documentid=133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90" name="CustomShape 2"/>
          <p:cNvSpPr/>
          <p:nvPr/>
        </p:nvSpPr>
        <p:spPr>
          <a:xfrm>
            <a:off x="322200" y="177264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pt-BR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Auxílio </a:t>
            </a:r>
            <a:r>
              <a:rPr lang="pt-BR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Participação em Eventos Científicos - AVG </a:t>
            </a:r>
            <a:endParaRPr lang="pt-BR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pt-BR" sz="16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90 dias antes do início da atividade ou evento;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apoiar a participação de pesquisador, com desempenho destacado em sua área de atuação, em eventos científicos no exterior, tais como:  congressos e similares;  intercâmbio científico ou tecnológico; ou  visitas de curta duração, para aquisição de conhecimentos específicos e necessários ao desenvolvimento da pesquisa científica ou tecnológica e/ou de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inovação.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PÚBLICO-ALVO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dirty="0" smtClean="0"/>
              <a:t>ter título de doutor ou de livre docência; ter currículo cadastrado na Plataforma Lattes. A atualização das informações do currículo Lattes é de total responsabilidade do proponente.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b="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http://www.cnpq.br/documents/10157/922d46e3-c4a6-43e4-9626-5a04429bb2b3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b"/>
            <a:r>
              <a:rPr lang="pt-BR" b="1" dirty="0"/>
              <a:t>The Pollination Project</a:t>
            </a:r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oferecer apoio </a:t>
            </a:r>
            <a:r>
              <a:rPr lang="pt-BR" sz="1400" dirty="0"/>
              <a:t>financeiro a projetos em estágios iniciais que necessitam de uma pequena quantidade de dinheiro para solucionar problemas e fomentar o </a:t>
            </a:r>
            <a:r>
              <a:rPr lang="pt-BR" sz="1400" dirty="0" smtClean="0"/>
              <a:t>crescimento.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p</a:t>
            </a:r>
            <a:r>
              <a:rPr lang="pt-BR" sz="1400" dirty="0" smtClean="0"/>
              <a:t>oderão </a:t>
            </a:r>
            <a:r>
              <a:rPr lang="pt-BR" sz="1400" dirty="0"/>
              <a:t>se inscrever apenas projetos sem fins lucrativos nas áreas de: Direito e bem-estar dos animais; Artes e cultura; Empoderamento econômico; Sustentabilidade e meio-ambiente; Saúde e bem-estar; Direitos humanos e dignidade; Desenvolvimento de lideranças; Escolas e educação; Jovens.</a:t>
            </a: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dirty="0"/>
              <a:t>https://thepollinationproject.org/pre-screen-quiz/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365143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b"/>
            <a:r>
              <a:rPr lang="pt-BR" b="1" dirty="0"/>
              <a:t>Rapid Response </a:t>
            </a:r>
            <a:r>
              <a:rPr lang="pt-BR" b="1" dirty="0" smtClean="0"/>
              <a:t>Fund </a:t>
            </a:r>
            <a:r>
              <a:rPr lang="en-US" b="1" dirty="0" smtClean="0"/>
              <a:t>- Open </a:t>
            </a:r>
            <a:r>
              <a:rPr lang="en-US" b="1" dirty="0"/>
              <a:t>Technology Fund (OTF)</a:t>
            </a:r>
            <a:endParaRPr lang="pt-BR" b="1" dirty="0"/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facilitar o desenvolvimento de uma comunidade de resposta digital emergencial que possa trabalhar em conjunto para resolver ameaças de forma </a:t>
            </a:r>
            <a:r>
              <a:rPr lang="pt-BR" sz="1400" dirty="0" smtClean="0"/>
              <a:t>abrangente, através de apoio </a:t>
            </a:r>
            <a:r>
              <a:rPr lang="pt-BR" sz="1400" dirty="0"/>
              <a:t>financeiro direto e serviços técnicos de parceiros confiáveis para resolver emergências digitais de usuários e organizações de alto risco na internet, a exemplo de blogueiros, ativistas cibernéticos, jornalistas e defensores de direitos humanos. São oferecidos dois tipos de apoio: 1 – Serviços tecnológicos de parceiros de serviços confiáveis. 2 – Apoio financeiro direto para as necessidades que não podem ser satisfeitas pelos parceiros de serviço disponíveis.</a:t>
            </a:r>
            <a:endParaRPr lang="pt-BR" sz="1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indivíduos de todas as idades, independentemente da nacionalidade, credo ou sexo, que demonstram habilidade para realizar um trabalho de resposta rápida e que têm vasto conhecimento das comunidades com quem trabalham e das ameaças digitais que vivem.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dirty="0"/>
              <a:t>https://www.opentech.fund/apply/rapid-response?field_application_request=3654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179873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b"/>
            <a:r>
              <a:rPr lang="en-US" b="1" dirty="0"/>
              <a:t>Internet Freedom </a:t>
            </a:r>
            <a:r>
              <a:rPr lang="en-US" b="1" dirty="0" smtClean="0"/>
              <a:t>Fund - Open </a:t>
            </a:r>
            <a:r>
              <a:rPr lang="en-US" b="1" dirty="0"/>
              <a:t>Technology Fund (OTF</a:t>
            </a:r>
            <a:r>
              <a:rPr lang="en-US" b="1" dirty="0" smtClean="0"/>
              <a:t>)</a:t>
            </a:r>
          </a:p>
          <a:p>
            <a:pPr algn="ctr" fontAlgn="b"/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apoiar projetos e pessoas que trabalham em iniciativas abertas e acessíveis, centradas em tecnologia que promovam direitos humanos, liberdade na internet, sociedades abertas e ajudem a avançar o acesso inclusivo e seguro a redes globais de comunicação para usuários em risco, incluindo jornalistas, defensores dos direitos humanos, ativistas da sociedade civil e todos as pessoas que vivem em ambientes repressivos que desejam falar livremente on-line</a:t>
            </a:r>
            <a:r>
              <a:rPr lang="pt-BR" sz="14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indivíduos de todas as idades, independentemente da nacionalidade, residência, credo, gênero ou outros fatores; organizações sem fins lucrativos / organização não governamental; Universidades ou instituições de pesquisa sem fins lucrativos; organizações ou negócio com fins lucrativos em qualquer país; consórcios de várias pessoas ou organizações com um indivíduo ou organização designada como o candidato </a:t>
            </a:r>
            <a:r>
              <a:rPr lang="pt-BR" sz="1400" dirty="0" smtClean="0"/>
              <a:t>principal.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dirty="0"/>
              <a:t>https://www.opentech.fund/apply/concept-note?field_application_request=3625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81508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b"/>
            <a:r>
              <a:rPr lang="en-US" b="1" dirty="0"/>
              <a:t>Core Infrastructure </a:t>
            </a:r>
            <a:r>
              <a:rPr lang="en-US" b="1" dirty="0" smtClean="0"/>
              <a:t>Fund - Open </a:t>
            </a:r>
            <a:r>
              <a:rPr lang="en-US" b="1" dirty="0"/>
              <a:t>Technology Fund (OTF</a:t>
            </a:r>
            <a:r>
              <a:rPr lang="en-US" b="1" dirty="0" smtClean="0"/>
              <a:t>)</a:t>
            </a:r>
          </a:p>
          <a:p>
            <a:pPr algn="ctr" fontAlgn="b"/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apoiar </a:t>
            </a:r>
            <a:r>
              <a:rPr lang="pt-BR" sz="1400" dirty="0"/>
              <a:t>as tecnologias de construção e infraestrutura baseadas na segurança digital e nas ferramentas de evasão que fortalecem a liberdade na internet, a segurança digital e a saúde geral da </a:t>
            </a:r>
            <a:r>
              <a:rPr lang="pt-BR" sz="1400" dirty="0" smtClean="0"/>
              <a:t>internet.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indivíduos de todas as idades, independentemente da nacionalidade, residência, credo, gênero ou outros fatores; organizações sem fins lucrativos / organização não governamental; Universidades ou instituições de pesquisa sem fins lucrativos; organizações ou negócio com fins lucrativos em qualquer país; consórcios de várias pessoas ou organizações com um indivíduo ou organização designada como o candidato principal.</a:t>
            </a: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dirty="0"/>
              <a:t>https://www.opentech.fund/apply/concept-note?field_application_request=3905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21258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</a:t>
            </a:r>
            <a:r>
              <a:rPr lang="pt-BR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b"/>
            <a:r>
              <a:rPr lang="pt-BR" b="1" dirty="0"/>
              <a:t>Natura Startups</a:t>
            </a:r>
          </a:p>
          <a:p>
            <a:pPr algn="ctr" fontAlgn="b"/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viabilizar e acelerar negócios </a:t>
            </a:r>
            <a:r>
              <a:rPr lang="pt-BR" sz="1400" dirty="0" smtClean="0"/>
              <a:t>inovadores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empresas brasileiras e estrangeiras com produto mínimo viável (ou seja, com potencial para gerar valor às unidades de negócio da Natura). </a:t>
            </a: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dirty="0">
                <a:hlinkClick r:id="rId3"/>
              </a:rPr>
              <a:t>http://www.natura.com.br/a-natura/inovacao/startups</a:t>
            </a:r>
            <a:r>
              <a:rPr lang="pt-BR" sz="1400" dirty="0"/>
              <a:t>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4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5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998219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dirty="0" smtClean="0"/>
              <a:t>Edital OFID Grant</a:t>
            </a:r>
            <a:endParaRPr lang="pt-BR" sz="1600" dirty="0" smtClean="0"/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oferecer </a:t>
            </a:r>
            <a:r>
              <a:rPr lang="pt-BR" sz="1400" dirty="0"/>
              <a:t>assistência tecnológica para pequenos projetos, auxílio humanitário e patrocínios para pesquisas e outros programas</a:t>
            </a:r>
            <a:r>
              <a:rPr lang="pt-BR" sz="1400" dirty="0" smtClean="0"/>
              <a:t>. </a:t>
            </a:r>
            <a:r>
              <a:rPr lang="pt-BR" sz="1400" dirty="0"/>
              <a:t>As áreas de atuação do Fundo </a:t>
            </a:r>
            <a:r>
              <a:rPr lang="pt-BR" sz="1400" dirty="0" smtClean="0"/>
              <a:t>são: Assistência Social;Ciência </a:t>
            </a:r>
            <a:r>
              <a:rPr lang="pt-BR" sz="1400" dirty="0"/>
              <a:t>e </a:t>
            </a:r>
            <a:r>
              <a:rPr lang="pt-BR" sz="1400" dirty="0" smtClean="0"/>
              <a:t>Tecnologia; Defesa </a:t>
            </a:r>
            <a:r>
              <a:rPr lang="pt-BR" sz="1400" dirty="0"/>
              <a:t>de </a:t>
            </a:r>
            <a:r>
              <a:rPr lang="pt-BR" sz="1400" dirty="0" smtClean="0"/>
              <a:t>Direitos; Desenvolvimento comunitário; Meio Ambiente; Saúde.</a:t>
            </a:r>
          </a:p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 smtClean="0"/>
              <a:t>organizações </a:t>
            </a:r>
            <a:r>
              <a:rPr lang="pt-BR" sz="1400" dirty="0"/>
              <a:t>internacionais, nacionais, regionais e ONGs que comprovem sua condição financeira e jurídica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http://www.ofid.org/PROJECTS-OPERATIONS/Grants/Grant-Application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59698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dirty="0"/>
              <a:t>Fundo de Caridade Hilton</a:t>
            </a:r>
            <a:endParaRPr lang="pt-BR" sz="1600" dirty="0" smtClean="0"/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abordar desvantagens, principalmente apoiando causas que são menos propensas a arrecadar fundos de assinaturas públicas. Tanto </a:t>
            </a:r>
            <a:r>
              <a:rPr lang="pt-BR" sz="1400" dirty="0" smtClean="0"/>
              <a:t>o Reino </a:t>
            </a:r>
            <a:r>
              <a:rPr lang="pt-BR" sz="1400" dirty="0"/>
              <a:t>Unido e a política de fundos estrangeiros é direcionada em grande parte ao trabalho de apoio a nível comunitário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</a:t>
            </a:r>
            <a:r>
              <a:rPr lang="pt-BR" sz="1400" dirty="0" smtClean="0"/>
              <a:t>s </a:t>
            </a:r>
            <a:r>
              <a:rPr lang="pt-BR" sz="1400" dirty="0"/>
              <a:t>prioridades de concessão de subsídios no exterior são para projetos em países em desenvolvimento que trabalham em desenvolvimento comunitário, educação e saúde. Os curadores serão particularmente bem vindos aos projetos que atendam às necessidades e ao potencial das meninas e das </a:t>
            </a:r>
            <a:r>
              <a:rPr lang="pt-BR" sz="1400" dirty="0" smtClean="0"/>
              <a:t>mulheres.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http://www.hildencharitablefund.org.uk/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77321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pt-BR" sz="1700" b="1" cap="all" dirty="0"/>
              <a:t>Chamada MS-SCTIE-</a:t>
            </a:r>
            <a:r>
              <a:rPr lang="pt-BR" sz="1700" b="1" cap="all" dirty="0" err="1"/>
              <a:t>Decit</a:t>
            </a:r>
            <a:r>
              <a:rPr lang="pt-BR" sz="1700" b="1" cap="all" dirty="0"/>
              <a:t> / CNPq Nº 26/2019 – Pesquisas em</a:t>
            </a:r>
          </a:p>
          <a:p>
            <a:pPr algn="ctr" fontAlgn="b"/>
            <a:r>
              <a:rPr lang="pt-BR" sz="1700" b="1" cap="all" dirty="0"/>
              <a:t>Alimentação e </a:t>
            </a:r>
            <a:r>
              <a:rPr lang="pt-BR" sz="1700" b="1" cap="all" dirty="0" smtClean="0"/>
              <a:t>Nutrição</a:t>
            </a:r>
            <a:endParaRPr lang="pt-BR" sz="1700" b="1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14 de outubro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apoiar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projetos de pesquisa que visem contribuir significativamente para 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desenvolvimento científico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tecnológico e a inovação do País, nas áreas de alimentação e nutrição e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economia da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saúde com foco nas ações de alimentação 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nutrição.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 doutores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ou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livre-docência,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que sejam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obrigatoriamente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 coordenador do projeto com </a:t>
            </a:r>
            <a:r>
              <a:rPr lang="pt-BR" sz="1400" dirty="0"/>
              <a:t>currículo cadastrado na Plataforma Lattes, atualizado até a data limite para submissão da </a:t>
            </a:r>
            <a:r>
              <a:rPr lang="pt-BR" sz="1400" dirty="0" smtClean="0"/>
              <a:t>proposta.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>
                <a:hlinkClick r:id="rId3"/>
              </a:rPr>
              <a:t>http://www.cnpq.br/web/guest/chamadas-publicas?p_p_id=resultadosportlet_WAR_resultadoscnpqportlet_INSTANCE_0ZaM&amp;filtro=abertas&amp;detalha=chamadaDivulgada&amp;idDivulgacao=9102/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4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322200" y="2420839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  <p:pic>
        <p:nvPicPr>
          <p:cNvPr id="11" name="Picture 4"/>
          <p:cNvPicPr/>
          <p:nvPr/>
        </p:nvPicPr>
        <p:blipFill>
          <a:blip r:embed="rId5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879178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</a:t>
            </a:r>
            <a:r>
              <a:rPr lang="pt-BR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dirty="0"/>
              <a:t>Fundo de Ação Urgente (Urgente Acction Fund</a:t>
            </a:r>
            <a:r>
              <a:rPr lang="pt-BR" b="1" dirty="0" smtClean="0"/>
              <a:t>)</a:t>
            </a:r>
          </a:p>
          <a:p>
            <a:pPr algn="ctr">
              <a:lnSpc>
                <a:spcPct val="100000"/>
              </a:lnSpc>
            </a:pPr>
            <a:r>
              <a:rPr lang="pt-BR" b="1" dirty="0"/>
              <a:t> </a:t>
            </a: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apoia quatro categorias de pedidos, que incluem respostas a fundamentalismos, conflitos e violência em situações de instabilidade polícia; </a:t>
            </a:r>
            <a:r>
              <a:rPr lang="pt-BR" sz="1400" dirty="0" smtClean="0"/>
              <a:t>ações </a:t>
            </a:r>
            <a:r>
              <a:rPr lang="pt-BR" sz="1400" dirty="0"/>
              <a:t>legais ou legislativas que ajudem a proteger direitos conquistados; proteção e defesa de atividades que lutam pelos direitos das mulheres; e solicitações de apoio para promoção e proteção dos direitos das mulheres ao acesso e gestão dos recursos naturais e meio ambientes</a:t>
            </a:r>
            <a:r>
              <a:rPr lang="pt-BR" sz="1400" dirty="0" smtClean="0"/>
              <a:t>. </a:t>
            </a:r>
            <a:r>
              <a:rPr lang="pt-BR" sz="1400" dirty="0"/>
              <a:t>Todos os pedidos devem seguir quatro critérios: serem estratégicos, urgentes, sustentáveis e legitimados pelo apoio de outras </a:t>
            </a:r>
            <a:r>
              <a:rPr lang="pt-BR" sz="1400" dirty="0" smtClean="0"/>
              <a:t>organizações.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p</a:t>
            </a:r>
            <a:r>
              <a:rPr lang="pt-BR" sz="1400" dirty="0" smtClean="0"/>
              <a:t>ara </a:t>
            </a:r>
            <a:r>
              <a:rPr lang="pt-BR" sz="1400" dirty="0"/>
              <a:t>organizações brasileiras, é preciso enviar propostas para o a versão latina do Fundo, cujo site está em espanhol. O formulário de pedido, no entanto, está disponível em português. Não há restrição de data quanto ao momento da realização do pedido, ele pode ser realizado em qualquer momento durante o ano, e o Fundo promete uma primeira resposta em até 72 horas.</a:t>
            </a: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http://captadores.org.br/2014/08/14/fundo-de-acao-urgente-recebe-pedidos-de-apoio-a-projetos-de-direitos-humanos-de-mulheres/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253340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dirty="0" smtClean="0"/>
              <a:t>Edital</a:t>
            </a:r>
            <a:r>
              <a:rPr lang="pt-BR" b="1" dirty="0"/>
              <a:t> Fundação Abilis </a:t>
            </a:r>
            <a:endParaRPr lang="pt-BR" b="1" dirty="0" smtClean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fortalecer a capacidade das organizações de pessoas com deficiência e seus membros nos países em desenvolvimento, para que possam trabalhar ativamente para a melhoria e a realização dos seus direitos na sociedade. A participação ativa das pessoas com deficiência contribui para a sua capacitação e ajuda a mudar a atitude negativa da sociedade em relação à deficiência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o</a:t>
            </a:r>
            <a:r>
              <a:rPr lang="pt-BR" sz="1400" dirty="0" smtClean="0"/>
              <a:t>rganizações </a:t>
            </a:r>
            <a:r>
              <a:rPr lang="pt-BR" sz="1400" dirty="0"/>
              <a:t>da sociedade </a:t>
            </a:r>
            <a:r>
              <a:rPr lang="pt-BR" sz="1400" dirty="0" smtClean="0"/>
              <a:t>civil.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http://captadores.org.br/2014/08/14/fundo-de-acao-urgente-recebe-pedidos-de-apoio-a-projetos-de-direitos-humanos-de-mulheres/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91055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2045623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b="1" dirty="0"/>
              <a:t>The Andrew W. Mellon Foundation</a:t>
            </a:r>
            <a:r>
              <a:rPr lang="en-US" dirty="0"/>
              <a:t> </a:t>
            </a:r>
            <a:endParaRPr lang="pt-BR" sz="1600" dirty="0" smtClean="0"/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 apoio a projetos de humanidades, artes, educação superior e patrimônio </a:t>
            </a:r>
            <a:r>
              <a:rPr lang="pt-BR" sz="1400" dirty="0" smtClean="0"/>
              <a:t>cultural.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o</a:t>
            </a:r>
            <a:r>
              <a:rPr lang="pt-BR" sz="1400" dirty="0" smtClean="0"/>
              <a:t>rganizações </a:t>
            </a:r>
            <a:r>
              <a:rPr lang="pt-BR" sz="1400" dirty="0"/>
              <a:t>em atividade há mais de cinco anos são elegíveis para se inscrever no edital e concorrer a apoios de até £ 5,000.00 (aproximadamente vinte e um mil reais). A inscrição deverá ser realizada por meio do site do fundo e em inglês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http://www.hildencharitablefund.org.uk/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60175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dirty="0"/>
              <a:t>PORTARIA Nº </a:t>
            </a:r>
            <a:r>
              <a:rPr lang="pt-BR" b="1" dirty="0" smtClean="0"/>
              <a:t>204 -  </a:t>
            </a:r>
            <a:r>
              <a:rPr lang="pt-BR" b="1" dirty="0"/>
              <a:t>Programa de Fluxo Contínuo de Demandas Espontâneas ou Induzidas para as áreas de educação, ciência, tecnologia e inovação.</a:t>
            </a:r>
            <a:r>
              <a:rPr lang="pt-BR" dirty="0"/>
              <a:t> </a:t>
            </a:r>
            <a:endParaRPr lang="pt-BR" dirty="0" smtClean="0"/>
          </a:p>
          <a:p>
            <a:pPr algn="ctr">
              <a:lnSpc>
                <a:spcPct val="100000"/>
              </a:lnSpc>
            </a:pPr>
            <a:endParaRPr lang="pt-BR" sz="1600" dirty="0"/>
          </a:p>
          <a:p>
            <a:pPr algn="ctr">
              <a:lnSpc>
                <a:spcPct val="100000"/>
              </a:lnSpc>
            </a:pPr>
            <a:endParaRPr lang="pt-BR" sz="1600" dirty="0" smtClean="0"/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financiar propostas não contempladas nos editais específicos da agência de fomento e apoiar projetos estratégicos por meio de demandas espontâneas ou induzidas pelo governo federal</a:t>
            </a:r>
            <a:r>
              <a:rPr lang="pt-BR" sz="1400" dirty="0" smtClean="0"/>
              <a:t>. </a:t>
            </a:r>
            <a:r>
              <a:rPr lang="pt-BR" dirty="0"/>
              <a:t> </a:t>
            </a:r>
            <a:r>
              <a:rPr lang="pt-BR" sz="1400" dirty="0"/>
              <a:t>O programa poderá financiar missões de trabalho e estudos, bolsas de estudo além de itens de custeio e capital</a:t>
            </a:r>
            <a:r>
              <a:rPr lang="pt-BR" dirty="0" smtClean="0"/>
              <a:t>.</a:t>
            </a: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d</a:t>
            </a:r>
            <a:r>
              <a:rPr lang="pt-BR" sz="1400" dirty="0" smtClean="0"/>
              <a:t>emandas Espontâneas ou Induzidas.</a:t>
            </a:r>
            <a:endParaRPr lang="pt-BR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440">
              <a:lnSpc>
                <a:spcPct val="100000"/>
              </a:lnSpc>
              <a:buClr>
                <a:srgbClr val="000000"/>
              </a:buClr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http://confap.org.br/news/capes-cria-programa-de-fluxo-continuo-para-apoiar-pesquisas-em-educacao-e-cti/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834182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194400" y="158400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pt-BR" b="1" dirty="0"/>
              <a:t>Credenciamento de Pesquisadores - Pessoa Física</a:t>
            </a:r>
          </a:p>
          <a:p>
            <a:pPr algn="ctr">
              <a:lnSpc>
                <a:spcPct val="100000"/>
              </a:lnSpc>
            </a:pPr>
            <a:endParaRPr lang="pt-BR" sz="16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contínuo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 </a:t>
            </a:r>
            <a:r>
              <a:rPr lang="pt-BR" sz="1400" dirty="0"/>
              <a:t>facilitar e agilizar a importação de bens destinados às pesquisas científicas e tecnológicas por eles </a:t>
            </a:r>
            <a:r>
              <a:rPr lang="pt-BR" sz="1400" dirty="0" smtClean="0"/>
              <a:t>coordenadas.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todos os pesquisadores, com título de doutor ou perfil científico e/ou tecnológico equivalente, vinculados a instituições ou centros de pesquisa credenciados pelo CNPq para os efeitos da </a:t>
            </a:r>
            <a:r>
              <a:rPr lang="pt-BR" sz="1400" dirty="0">
                <a:hlinkClick r:id="rId2" tooltip="Lei nº 8.010/90"/>
              </a:rPr>
              <a:t>Lei nº 8.010/90</a:t>
            </a:r>
            <a:r>
              <a:rPr lang="pt-BR" sz="1400" dirty="0" smtClean="0"/>
              <a:t>.</a:t>
            </a: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http://cnpq.br/pessoa-fisica/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CustomShape 3"/>
          <p:cNvSpPr/>
          <p:nvPr/>
        </p:nvSpPr>
        <p:spPr>
          <a:xfrm>
            <a:off x="1224000" y="1296000"/>
            <a:ext cx="873000" cy="288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" name="CustomShape 4"/>
          <p:cNvSpPr/>
          <p:nvPr/>
        </p:nvSpPr>
        <p:spPr>
          <a:xfrm>
            <a:off x="863640" y="1571760"/>
            <a:ext cx="883800" cy="32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0" name="CustomShape 5"/>
          <p:cNvSpPr/>
          <p:nvPr/>
        </p:nvSpPr>
        <p:spPr>
          <a:xfrm>
            <a:off x="792000" y="1368000"/>
            <a:ext cx="900000" cy="31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10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945548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pt-BR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Inovacred Parceiros</a:t>
            </a:r>
          </a:p>
          <a:p>
            <a:pPr algn="ctr">
              <a:lnSpc>
                <a:spcPct val="100000"/>
              </a:lnSpc>
            </a:pPr>
            <a:endParaRPr lang="pt-BR" sz="16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oferecer financiamento a empresas de receita operacional bruta anual ou anualizada de até R$ 90 milhões, para aplicação no desenvolvimento de novos produtos, processos e serviços, ou no aprimoramento dos já existentes, ou ainda em inovação em marketing ou inovação organizacional visando ampliar a competitividade das empresas no âmbito regional ou nacional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pt-BR" sz="1400" dirty="0"/>
              <a:t>destina-se ao apoio a empresas e outras instituições que apresentem projetos de inovação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http://www.finep.gov.br/apoio-e-financiamento-externa/programas-e-linhas/descentralizacao/inovacred/inovacred-parceiros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36776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</a:t>
            </a:r>
            <a:r>
              <a:rPr lang="pt-BR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6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Programa Latino-americano da Open Society Foundations </a:t>
            </a:r>
            <a:endParaRPr lang="pt-BR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apoiar o trabalho das organizações da sociedade civil e sua participação construtiva no desenvolvimento, implementação e fiscalização das políticas públicas locais e regionais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Tema: Responsabilidade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 Transparência; Debate Político e Diálogo; Direito Humanos; Segurança de Cidadãos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pt-BR" sz="1400" dirty="0" smtClean="0"/>
              <a:t>organizações interessadas devem elaborar uma carta (em inglês), com até duas páginas, explicando a missão da entidade, a descrição do projeto, os principais objetivos e estratégias propostas para a iniciativa, o total de verba que deseja solicitar para o projeto e a sua duração.</a:t>
            </a:r>
            <a:endParaRPr lang="pt-BR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http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://gife.org.br/2016/02/01/programa-latino-americano-da-open-society-foundations-recebe-propostas-para-apoio-ao-longo-do-ano/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 smtClean="0"/>
              <a:t>Prêmio de Jornalismo Científico do </a:t>
            </a:r>
            <a:r>
              <a:rPr lang="pt-BR" b="1" dirty="0" smtClean="0"/>
              <a:t>MERCOSUL </a:t>
            </a:r>
            <a:r>
              <a:rPr lang="pt-BR" b="1" dirty="0" smtClean="0"/>
              <a:t>– Terceira Edição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15 de outubro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promover o jornalismo científico nos países do Mercosul, além de estimular uma maior presença da ciência e tecnologia nos meios de comunicação.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profissionais e estudantes de jornalismo e carreiras afins; pesquisadores das diferentes áreas da ciência que tenham incursão em espaços jornalísticos no países membros e associados do MERCOSUR, que desejam apresentar seus trabalhos jornalísticos. Estão incluídos também fotógrafos profissionais.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http://www.conacyt.gov.py/node/26269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244"/>
          <p:cNvPicPr/>
          <p:nvPr/>
        </p:nvPicPr>
        <p:blipFill>
          <a:blip r:embed="rId3" cstate="print"/>
          <a:stretch/>
        </p:blipFill>
        <p:spPr>
          <a:xfrm>
            <a:off x="6954789" y="378849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9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858596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pt-BR" sz="1700" b="1" cap="all" dirty="0" smtClean="0"/>
              <a:t>Prêmio de Startups – </a:t>
            </a:r>
            <a:r>
              <a:rPr lang="pt-BR" sz="1700" b="1" cap="all" dirty="0" err="1" smtClean="0"/>
              <a:t>innovation</a:t>
            </a:r>
            <a:r>
              <a:rPr lang="pt-BR" sz="1700" b="1" cap="all" dirty="0" smtClean="0"/>
              <a:t> tech </a:t>
            </a:r>
            <a:r>
              <a:rPr lang="pt-BR" sz="1700" b="1" cap="all" dirty="0" err="1" smtClean="0"/>
              <a:t>day</a:t>
            </a:r>
            <a:endParaRPr lang="pt-BR" sz="1700" b="1" cap="all" dirty="0" smtClean="0"/>
          </a:p>
          <a:p>
            <a:pPr algn="ctr" fontAlgn="b"/>
            <a:endParaRPr lang="pt-BR" sz="1700" b="1" strike="noStrike" cap="all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15 de outubro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ampliar a troca de experiências entre as empresas brasileiras e o ecossistema de inovação francês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empreendedores brasileiros.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 smtClean="0"/>
              <a:t>https</a:t>
            </a:r>
            <a:r>
              <a:rPr lang="pt-BR" sz="1400" dirty="0"/>
              <a:t>://www.ccfb.com.br/arquivos/Publica%C3%A7%C3%B5es/Regulamento%20Pr%C3%AAmio%20Inno%20e%20Tech%20day.pdf?_</a:t>
            </a:r>
            <a:r>
              <a:rPr lang="pt-BR" sz="1400" dirty="0" smtClean="0"/>
              <a:t>t=1567691751</a:t>
            </a: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322200" y="2068142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95540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pt-BR" sz="1700" b="1" cap="all" dirty="0"/>
              <a:t>Chamada </a:t>
            </a:r>
            <a:r>
              <a:rPr lang="pt-BR" sz="1700" b="1" cap="all" dirty="0" err="1"/>
              <a:t>Mobility</a:t>
            </a:r>
            <a:r>
              <a:rPr lang="pt-BR" sz="1700" b="1" cap="all" dirty="0"/>
              <a:t> </a:t>
            </a:r>
            <a:r>
              <a:rPr lang="pt-BR" sz="1700" b="1" cap="all" dirty="0" err="1"/>
              <a:t>Confap</a:t>
            </a:r>
            <a:r>
              <a:rPr lang="pt-BR" sz="1700" b="1" cap="all" dirty="0"/>
              <a:t> </a:t>
            </a:r>
            <a:r>
              <a:rPr lang="pt-BR" sz="1700" b="1" cap="all" dirty="0" err="1"/>
              <a:t>Italy</a:t>
            </a:r>
            <a:r>
              <a:rPr lang="pt-BR" sz="1700" b="1" cap="all" dirty="0"/>
              <a:t> (MCI 2019</a:t>
            </a:r>
            <a:r>
              <a:rPr lang="pt-BR" sz="1700" b="1" cap="all" dirty="0" smtClean="0"/>
              <a:t>)</a:t>
            </a:r>
            <a:endParaRPr lang="pt-BR" sz="1700" b="1" strike="noStrike" cap="all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21 de outubro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acilitar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apoiar a colaboração eficaz entre as partes para a cooperação científica, tecnológica e de inovação, por meio da mobilidade entre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 Brasil e a Itália de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estudantes de doutorado, mestrado e pós-doutorado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pesquisadores que desejam trabalhar na Itália em colaboração com pesquisadores daquele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país.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/>
              <a:t>http://www.fap.df.gov.br/wp-content/uploads/2018/05/Confap-Italy-Call-2019_Publica%C3%A7%C3%A3o-site-da-FAPDF.pdf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322200" y="2068142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563236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pt-BR" sz="1700" b="1" cap="all" dirty="0"/>
              <a:t>PRÊMIO NACIONAL DA BIODIVERSIDADE – 3° </a:t>
            </a:r>
            <a:r>
              <a:rPr lang="pt-BR" sz="1700" b="1" cap="all" dirty="0" smtClean="0"/>
              <a:t>EDIÇÃo </a:t>
            </a:r>
            <a:endParaRPr lang="pt-BR" sz="1700" b="1" strike="noStrike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700" b="1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22 de outubro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reconhecer o mérito de iniciativas, atividades e projetos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que se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destacam por buscarem a melhoria do estado de conservação das espécies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da biodiversidade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brasileira, contribuindo para a implementação das Metas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Nacionais de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Biodiversidade (descritas na Resolução </a:t>
            </a:r>
            <a:r>
              <a:rPr lang="pt-BR" sz="1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Conabio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n°6 de 03 de setembro de 2013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 Sociedade Civil; Empresas Privadas; Iniciativas Comunitárias; Academia; Órgãos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empresas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públicos; Imprensa.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>
                <a:hlinkClick r:id="rId3"/>
              </a:rPr>
              <a:t>http://pnb.mma.gov.br/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4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11" name="Picture 4"/>
          <p:cNvPicPr/>
          <p:nvPr/>
        </p:nvPicPr>
        <p:blipFill>
          <a:blip r:embed="rId5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655727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Outubro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pt-BR" sz="1700" b="1" cap="all" dirty="0"/>
              <a:t>CENTRO DE EMPREENDEDORISMO DA UFC (CEMP)</a:t>
            </a:r>
          </a:p>
          <a:p>
            <a:pPr algn="ctr" fontAlgn="b"/>
            <a:r>
              <a:rPr lang="pt-BR" sz="1700" b="1" cap="all" dirty="0" smtClean="0"/>
              <a:t>EDITAL </a:t>
            </a:r>
            <a:r>
              <a:rPr lang="pt-BR" sz="1700" b="1" cap="all" dirty="0"/>
              <a:t>No 04/2019 - PRÊMIO UNIVERSITÁRIO EMPREENDEDOR 2019</a:t>
            </a:r>
            <a:endParaRPr lang="pt-BR" sz="1700" b="1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23 de outubro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identificar,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dar visibilidade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premiar universitários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empreendedores, visando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valorizar o esforço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dos estudantes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universitários de forma a fortalecer a cultura do empreendedorismo inovador dentro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das Instituições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Ensino Superior do estado do Ceará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residentes ou estudantes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 Estado do Ceará;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estar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regularmente matriculado em curso de graduação ou pós-graduação ou ter concluído curso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graduação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 ano de 2018 ou 2019 em alguma Instituição de Educação Superior do Estado do Ceará;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/>
              <a:t>http://www.ufc.br/noticias/13657-premio-universitario-empreendedor-recebe-inscricoes-ate-23-de-outubro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322200" y="2420839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50414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36635</TotalTime>
  <Words>3707</Words>
  <Application>Microsoft Office PowerPoint</Application>
  <PresentationFormat>Apresentação na tela (4:3)</PresentationFormat>
  <Paragraphs>667</Paragraphs>
  <Slides>46</Slides>
  <Notes>36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46</vt:i4>
      </vt:variant>
    </vt:vector>
  </HeadingPairs>
  <TitlesOfParts>
    <vt:vector size="54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Pedro</dc:creator>
  <cp:lastModifiedBy>Microsoft</cp:lastModifiedBy>
  <cp:revision>1377</cp:revision>
  <cp:lastPrinted>2019-02-28T18:18:55Z</cp:lastPrinted>
  <dcterms:modified xsi:type="dcterms:W3CDTF">2019-10-03T22:59:25Z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9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43</vt:i4>
  </property>
</Properties>
</file>