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45"/>
  </p:notesMasterIdLst>
  <p:handoutMasterIdLst>
    <p:handoutMasterId r:id="rId46"/>
  </p:handoutMasterIdLst>
  <p:sldIdLst>
    <p:sldId id="256" r:id="rId3"/>
    <p:sldId id="737" r:id="rId4"/>
    <p:sldId id="744" r:id="rId5"/>
    <p:sldId id="719" r:id="rId6"/>
    <p:sldId id="740" r:id="rId7"/>
    <p:sldId id="749" r:id="rId8"/>
    <p:sldId id="599" r:id="rId9"/>
    <p:sldId id="748" r:id="rId10"/>
    <p:sldId id="746" r:id="rId11"/>
    <p:sldId id="747" r:id="rId12"/>
    <p:sldId id="713" r:id="rId13"/>
    <p:sldId id="722" r:id="rId14"/>
    <p:sldId id="743" r:id="rId15"/>
    <p:sldId id="741" r:id="rId16"/>
    <p:sldId id="745" r:id="rId17"/>
    <p:sldId id="723" r:id="rId18"/>
    <p:sldId id="742" r:id="rId19"/>
    <p:sldId id="272" r:id="rId20"/>
    <p:sldId id="731" r:id="rId21"/>
    <p:sldId id="711" r:id="rId22"/>
    <p:sldId id="712" r:id="rId23"/>
    <p:sldId id="638" r:id="rId24"/>
    <p:sldId id="472" r:id="rId25"/>
    <p:sldId id="387" r:id="rId26"/>
    <p:sldId id="372" r:id="rId27"/>
    <p:sldId id="355" r:id="rId28"/>
    <p:sldId id="278" r:id="rId29"/>
    <p:sldId id="279" r:id="rId30"/>
    <p:sldId id="678" r:id="rId31"/>
    <p:sldId id="679" r:id="rId32"/>
    <p:sldId id="680" r:id="rId33"/>
    <p:sldId id="681" r:id="rId34"/>
    <p:sldId id="682" r:id="rId35"/>
    <p:sldId id="526" r:id="rId36"/>
    <p:sldId id="583" r:id="rId37"/>
    <p:sldId id="518" r:id="rId38"/>
    <p:sldId id="519" r:id="rId39"/>
    <p:sldId id="514" r:id="rId40"/>
    <p:sldId id="510" r:id="rId41"/>
    <p:sldId id="422" r:id="rId42"/>
    <p:sldId id="351" r:id="rId43"/>
    <p:sldId id="283" r:id="rId44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>
        <p:scale>
          <a:sx n="96" d="100"/>
          <a:sy n="96" d="100"/>
        </p:scale>
        <p:origin x="576" y="-8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8135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0449" y="2"/>
            <a:ext cx="2945659" cy="498135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r">
              <a:defRPr sz="1200"/>
            </a:lvl1pPr>
          </a:lstStyle>
          <a:p>
            <a:fld id="{6A949917-D465-475C-ACB0-7F08A90AC541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6" y="9430092"/>
            <a:ext cx="2945659" cy="498134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0449" y="9430092"/>
            <a:ext cx="2945659" cy="498134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r">
              <a:defRPr sz="1200"/>
            </a:lvl1pPr>
          </a:lstStyle>
          <a:p>
            <a:fld id="{CF1C43B7-BC7C-442C-8DA1-B7480C2A6C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7271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body"/>
          </p:nvPr>
        </p:nvSpPr>
        <p:spPr>
          <a:xfrm>
            <a:off x="749356" y="5514076"/>
            <a:ext cx="5994443" cy="5223654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de notas</a:t>
            </a:r>
          </a:p>
        </p:txBody>
      </p:sp>
      <p:sp>
        <p:nvSpPr>
          <p:cNvPr id="73" name="PlaceHolder 2"/>
          <p:cNvSpPr>
            <a:spLocks noGrp="1"/>
          </p:cNvSpPr>
          <p:nvPr>
            <p:ph type="hdr"/>
          </p:nvPr>
        </p:nvSpPr>
        <p:spPr>
          <a:xfrm>
            <a:off x="0" y="2"/>
            <a:ext cx="3251822" cy="580059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&lt;cabeçalho&gt;</a:t>
            </a:r>
          </a:p>
        </p:txBody>
      </p:sp>
      <p:sp>
        <p:nvSpPr>
          <p:cNvPr id="74" name="PlaceHolder 3"/>
          <p:cNvSpPr>
            <a:spLocks noGrp="1"/>
          </p:cNvSpPr>
          <p:nvPr>
            <p:ph type="dt"/>
          </p:nvPr>
        </p:nvSpPr>
        <p:spPr>
          <a:xfrm>
            <a:off x="4241321" y="2"/>
            <a:ext cx="3251822" cy="580059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&lt;data/hora&gt;</a:t>
            </a:r>
          </a:p>
        </p:txBody>
      </p:sp>
      <p:sp>
        <p:nvSpPr>
          <p:cNvPr id="75" name="PlaceHolder 4"/>
          <p:cNvSpPr>
            <a:spLocks noGrp="1"/>
          </p:cNvSpPr>
          <p:nvPr>
            <p:ph type="ftr"/>
          </p:nvPr>
        </p:nvSpPr>
        <p:spPr>
          <a:xfrm>
            <a:off x="0" y="11028540"/>
            <a:ext cx="3251822" cy="580059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&lt;rodapé&gt;</a:t>
            </a:r>
          </a:p>
        </p:txBody>
      </p:sp>
      <p:sp>
        <p:nvSpPr>
          <p:cNvPr id="76" name="PlaceHolder 5"/>
          <p:cNvSpPr>
            <a:spLocks noGrp="1"/>
          </p:cNvSpPr>
          <p:nvPr>
            <p:ph type="sldNum"/>
          </p:nvPr>
        </p:nvSpPr>
        <p:spPr>
          <a:xfrm>
            <a:off x="4241321" y="11028540"/>
            <a:ext cx="3251822" cy="580059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99EC431A-9A97-4DBA-B4B6-011780A1D23E}" type="slidenum"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‹nº›</a:t>
            </a:fld>
            <a:endParaRPr lang="pt-B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366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0372333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5455555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2776526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0990826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5715628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078316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9447909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9098236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9505864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8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5973576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157764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5865563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690639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5579369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3387791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2094633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6526774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0981831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656935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4714929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1750746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28835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10469140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6267292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2072396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8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897558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516803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162576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003204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3695689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404959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19021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m 33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Imagem 34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Imagem 69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Imagem 70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t-B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t-B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rtaldaindustria.com.br/inovatalentos/media/Chamamento_Publico_CHANCELA_At_1911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pal.org/pt-br/eventos/cepal-quer-conhecer-estudos-casos-investimentos-impacto-o-desenvolvimento-sustentavel-brasi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onectastartupbrasil.org.b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ielopatrocina.com.br/proposta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rendene.com.br/br/sac/getFormSponsor/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m.br/intl/pt-BR/nonprofits/products/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a.com.br/a-natura/inovacao/startups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lanalto.gov.br/ccivil_03/Leis/1989_1994/L8010.htm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539640" y="1198080"/>
            <a:ext cx="8061480" cy="202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Núcleo de Inovação Tecnológica   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Faculdade Luciano </a:t>
            </a:r>
            <a:r>
              <a:rPr lang="pt-BR" sz="3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Feijão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1472400" y="4437000"/>
            <a:ext cx="6056280" cy="862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pt-BR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Boletim de Oportunidades para </a:t>
            </a: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ICT’s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9" name="Picture 4"/>
          <p:cNvPicPr/>
          <p:nvPr/>
        </p:nvPicPr>
        <p:blipFill>
          <a:blip r:embed="rId2" cstate="print"/>
          <a:stretch/>
        </p:blipFill>
        <p:spPr>
          <a:xfrm>
            <a:off x="7451640" y="189000"/>
            <a:ext cx="1365480" cy="916200"/>
          </a:xfrm>
          <a:prstGeom prst="rect">
            <a:avLst/>
          </a:prstGeom>
          <a:ln>
            <a:noFill/>
          </a:ln>
        </p:spPr>
      </p:pic>
      <p:sp>
        <p:nvSpPr>
          <p:cNvPr id="80" name="CustomShape 3"/>
          <p:cNvSpPr/>
          <p:nvPr/>
        </p:nvSpPr>
        <p:spPr>
          <a:xfrm>
            <a:off x="2167920" y="3359160"/>
            <a:ext cx="4676760" cy="56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JUNHO </a:t>
            </a:r>
            <a:r>
              <a:rPr lang="pt-BR" sz="3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1" name="Imagem 80"/>
          <p:cNvPicPr/>
          <p:nvPr/>
        </p:nvPicPr>
        <p:blipFill>
          <a:blip r:embed="rId3" cstate="print"/>
          <a:stretch/>
        </p:blipFill>
        <p:spPr>
          <a:xfrm>
            <a:off x="606600" y="360000"/>
            <a:ext cx="1938240" cy="713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t-BR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/>
              <a:t>Chamada CNPq N º 06/2019 – Bolsas de Produtividade </a:t>
            </a:r>
            <a:r>
              <a:rPr lang="pt-BR" b="1" dirty="0" smtClean="0"/>
              <a:t>em Pesquisa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11 de agosto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valorizar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pesquisadores que possuam produção científica, tecnológica e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inovação de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destaque em suas respectivas áreas do conhecimento e incentivar o aumento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da produção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científica, tecnológica e de inovação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qualidade.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 possuir o título de doutor ou de livre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docente; ter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seu currículo cadastrado na Plataforma Lattes, atualizado até a data limite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para submissão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da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proposta; ter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CPF ativo 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regular; ter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vínculo formal com a instituição de execução do projeto. 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http://www.cnpq.br/web/guest/chamadas-publicas?p_p_id=resultadosportlet_WAR_resultadoscnpqportlet_INSTANCE_0ZaM&amp;filtro=abertas&amp;detalha=chamadaDivulgada&amp;idDivulgacao=8722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12" name="Imagem 244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89773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33360" y="13431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pt-BR" sz="1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1º CHAMAMENTO PÚBLICO – IEL/CNPq</a:t>
            </a:r>
          </a:p>
          <a:p>
            <a:pPr algn="ctr">
              <a:lnSpc>
                <a:spcPct val="100000"/>
              </a:lnSpc>
            </a:pPr>
            <a:r>
              <a:rPr lang="pt-BR" sz="1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INOVA TALENTOS</a:t>
            </a:r>
          </a:p>
          <a:p>
            <a:pPr algn="ctr">
              <a:lnSpc>
                <a:spcPct val="100000"/>
              </a:lnSpc>
            </a:pPr>
            <a:r>
              <a:rPr lang="pt-BR" sz="1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PROGRAMA RHAE TRAINEE </a:t>
            </a:r>
            <a:r>
              <a:rPr lang="pt-BR" sz="16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CNPq/IEL</a:t>
            </a: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31 de julho 2019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apoiar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projetos de inovação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que visem o aumento da competitividade das indústrias e empresas brasileiras 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 desenvolvimento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científico e tecnológico no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País através de </a:t>
            </a:r>
            <a:r>
              <a:rPr lang="pt-BR" sz="1400" dirty="0" smtClean="0"/>
              <a:t>bolsas </a:t>
            </a:r>
            <a:r>
              <a:rPr lang="pt-BR" sz="1400" dirty="0"/>
              <a:t>de desenvolvimento tecnológico e extensão inovadora, </a:t>
            </a:r>
            <a:r>
              <a:rPr lang="pt-BR" sz="1400" dirty="0" smtClean="0"/>
              <a:t>nas modalidades </a:t>
            </a:r>
            <a:r>
              <a:rPr lang="pt-BR" sz="1400" dirty="0"/>
              <a:t>SET e DTI, durante o período de treinamento supervisionado de </a:t>
            </a:r>
            <a:r>
              <a:rPr lang="pt-BR" sz="1400" dirty="0" smtClean="0"/>
              <a:t>graduandos, graduados</a:t>
            </a:r>
            <a:r>
              <a:rPr lang="pt-BR" sz="1400" dirty="0"/>
              <a:t>, mestres e doutores, com até 5 (cinco) anos da titulação, nas empresas e </a:t>
            </a:r>
            <a:r>
              <a:rPr lang="pt-BR" sz="1400" dirty="0" smtClean="0"/>
              <a:t>institutos de </a:t>
            </a:r>
            <a:r>
              <a:rPr lang="pt-BR" sz="1400" dirty="0"/>
              <a:t>PD&amp;I públicos e privados, localizados em território nacional, conforme Acordo </a:t>
            </a:r>
            <a:r>
              <a:rPr lang="pt-BR" sz="1400" dirty="0" smtClean="0"/>
              <a:t>de Cooperação </a:t>
            </a:r>
            <a:r>
              <a:rPr lang="pt-BR" sz="1400" dirty="0"/>
              <a:t>celebrado entre o IEL/NC e o CNPq. </a:t>
            </a: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empresas </a:t>
            </a:r>
            <a:r>
              <a:rPr lang="pt-BR" sz="1400" dirty="0">
                <a:solidFill>
                  <a:srgbClr val="000000"/>
                </a:solidFill>
                <a:latin typeface="Arial" panose="020B0604020202020204" pitchFamily="34" charset="0"/>
              </a:rPr>
              <a:t>e institutos de PD&amp;I públicos e privados, órgãos do governo e entidades </a:t>
            </a:r>
            <a:r>
              <a:rPr lang="pt-BR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do </a:t>
            </a:r>
            <a:r>
              <a:rPr lang="pt-BR" sz="1400" dirty="0">
                <a:solidFill>
                  <a:srgbClr val="000000"/>
                </a:solidFill>
                <a:latin typeface="Arial" panose="020B0604020202020204" pitchFamily="34" charset="0"/>
              </a:rPr>
              <a:t>terceiro setor a apresentarem projetos </a:t>
            </a:r>
            <a:r>
              <a:rPr lang="pt-BR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de inovação.</a:t>
            </a:r>
            <a:endParaRPr lang="pt-BR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hlinkClick r:id="rId3"/>
              </a:rPr>
              <a:t>http://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hlinkClick r:id="rId3"/>
              </a:rPr>
              <a:t>www.portaldaindustria.com.br/inovatalentos/media/Chamamento_Publico_CHANCELA_At_1911.pdf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440">
              <a:lnSpc>
                <a:spcPct val="100000"/>
              </a:lnSpc>
              <a:buClr>
                <a:srgbClr val="000000"/>
              </a:buClr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Picture 4"/>
          <p:cNvPicPr/>
          <p:nvPr/>
        </p:nvPicPr>
        <p:blipFill>
          <a:blip r:embed="rId4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12" name="Imagem 244"/>
          <p:cNvPicPr/>
          <p:nvPr/>
        </p:nvPicPr>
        <p:blipFill>
          <a:blip r:embed="rId5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729496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33360" y="1747684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16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1º </a:t>
            </a:r>
            <a:r>
              <a:rPr lang="pt-BR" sz="1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CHAMAMENTO PÚBLICO – IEL/CNPq</a:t>
            </a:r>
          </a:p>
          <a:p>
            <a:pPr algn="ctr">
              <a:lnSpc>
                <a:spcPct val="100000"/>
              </a:lnSpc>
            </a:pPr>
            <a:r>
              <a:rPr lang="pt-BR" sz="1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INOVA </a:t>
            </a:r>
            <a:r>
              <a:rPr lang="pt-BR" sz="16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TALENTOS - PROGRAMA </a:t>
            </a:r>
            <a:r>
              <a:rPr lang="pt-BR" sz="1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RHAE TRAINEE </a:t>
            </a:r>
            <a:r>
              <a:rPr lang="pt-BR" sz="16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CNPq/IEL</a:t>
            </a:r>
          </a:p>
          <a:p>
            <a:pPr algn="ctr">
              <a:lnSpc>
                <a:spcPct val="100000"/>
              </a:lnSpc>
            </a:pPr>
            <a:r>
              <a:rPr lang="pt-BR" sz="16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DOUTORES EM ECONOMIA</a:t>
            </a: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31 de julho 2019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apoiar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projetos de inovação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que visem o aumento da competitividade das indústrias e empresas brasileiras 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 desenvolvimento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científico e tecnológico no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País através de </a:t>
            </a:r>
            <a:r>
              <a:rPr lang="pt-BR" sz="1400" dirty="0" smtClean="0"/>
              <a:t>bolsas </a:t>
            </a:r>
            <a:r>
              <a:rPr lang="pt-BR" sz="1400" dirty="0"/>
              <a:t>de desenvolvimento tecnológico e extensão inovadora, </a:t>
            </a:r>
            <a:r>
              <a:rPr lang="pt-BR" sz="1400" dirty="0" smtClean="0"/>
              <a:t>nas modalidades </a:t>
            </a:r>
            <a:r>
              <a:rPr lang="pt-BR" sz="1400" dirty="0"/>
              <a:t>SET e </a:t>
            </a:r>
            <a:r>
              <a:rPr lang="pt-BR" sz="1400" dirty="0" smtClean="0"/>
              <a:t>DTI para a realização de um Programa de Bolsas, destinado ao desenvolvimento da inovação nas organizações.</a:t>
            </a: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r>
              <a:rPr lang="pt-BR" sz="1400" dirty="0"/>
              <a:t> </a:t>
            </a:r>
            <a:r>
              <a:rPr lang="pt-BR" sz="1400" dirty="0" smtClean="0"/>
              <a:t>   O bolsista desenvolverá um projeto para implantação de novas metodologias de avaliação, no       período de 01 ano, com jornada de 40h semanais e bolsa no valor de R$ 4.500,00</a:t>
            </a: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doutores em economia</a:t>
            </a:r>
            <a:endParaRPr lang="pt-BR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falar com Leila Cristiane através do e-mail: lcferreira@sfiec.org.br</a:t>
            </a:r>
            <a:endParaRPr lang="pt-BR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12" name="Imagem 244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440407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t-BR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 smtClean="0"/>
              <a:t>CEPAL - CHAMADA </a:t>
            </a:r>
            <a:r>
              <a:rPr lang="pt-BR" b="1" dirty="0"/>
              <a:t>ABERTA </a:t>
            </a:r>
            <a:r>
              <a:rPr lang="pt-BR" b="1" dirty="0" smtClean="0"/>
              <a:t>DE ESTUDOS </a:t>
            </a:r>
            <a:r>
              <a:rPr lang="pt-BR" b="1" dirty="0"/>
              <a:t>DE CASOS SOBRE O “</a:t>
            </a:r>
            <a:r>
              <a:rPr lang="pt-BR" b="1" dirty="0" smtClean="0"/>
              <a:t>BIG PUSH PARA A </a:t>
            </a:r>
            <a:r>
              <a:rPr lang="pt-BR" b="1" dirty="0"/>
              <a:t>SUSTENTABILIDADE </a:t>
            </a:r>
            <a:r>
              <a:rPr lang="pt-BR" b="1" dirty="0" smtClean="0"/>
              <a:t>NO BRASIL</a:t>
            </a:r>
            <a:r>
              <a:rPr lang="pt-BR" b="1" dirty="0"/>
              <a:t>”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11 de agosto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analisar articulação e coordenação de políticas (públicas, corporativas e comunitárias, nacionais, regionais e locais, setoriais, tributárias, regulatórias, fiscais, de financiamento, de planejamento, de inovação, de capacitação, etc.) que alavanquem investimentos (nacionais e estrangeiros) para produzir um ciclo virtuoso de crescimento econômico, gerador de emprego e renda, redutor de desigualdades e de brechas estruturais e promotor da sustentabilidade ambiental, social 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econômica.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 pesquisadores, profissionais do setor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privado, empresários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representantes de sociedade civil, formuladores de políticas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públicas, servidores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públicos, pessoas físicas e jurídicas.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>
                <a:hlinkClick r:id="rId3"/>
              </a:rPr>
              <a:t>https://www.cepal.org/pt-br/eventos/cepal-quer-conhecer-estudos-casos-investimentos-impacto-o-desenvolvimento-sustentavel-brasil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Picture 4"/>
          <p:cNvPicPr/>
          <p:nvPr/>
        </p:nvPicPr>
        <p:blipFill>
          <a:blip r:embed="rId4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12" name="Imagem 244"/>
          <p:cNvPicPr/>
          <p:nvPr/>
        </p:nvPicPr>
        <p:blipFill>
          <a:blip r:embed="rId5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981085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t-BR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 err="1" smtClean="0"/>
              <a:t>Softex</a:t>
            </a:r>
            <a:r>
              <a:rPr lang="pt-BR" b="1" dirty="0"/>
              <a:t> - CHAMADA PÚBLICA PARA EMPRESAS</a:t>
            </a:r>
          </a:p>
          <a:p>
            <a:pPr algn="ctr" fontAlgn="b"/>
            <a:r>
              <a:rPr lang="pt-BR" b="1" dirty="0"/>
              <a:t>CONECTA STARTUP BRASIL 037/2019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26 de setembro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selecionar Empresas do setor produtivo para a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participação no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Programa Conecta Startup Brasil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e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mpresas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do setor produtivo instaladas no Brasil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que atendam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integralmente às exigências constantes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na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chamada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>
                <a:hlinkClick r:id="rId3"/>
              </a:rPr>
              <a:t>https://conectastartupbrasil.org.br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Picture 4"/>
          <p:cNvPicPr/>
          <p:nvPr/>
        </p:nvPicPr>
        <p:blipFill>
          <a:blip r:embed="rId4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12" name="Imagem 244"/>
          <p:cNvPicPr/>
          <p:nvPr/>
        </p:nvPicPr>
        <p:blipFill>
          <a:blip r:embed="rId5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433237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t-BR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 smtClean="0"/>
              <a:t>Prêmio de Jornalismo Científico do MERCOSUR – Terceira Edição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15 de outubro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promover o jornalismo científico nos países do Mercosul, além de estimular uma maior presença da ciência e tecnologia nos meios de comunicação.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profissionais e estudantes de jornalismo e carreiras afins; pesquisadores das diferentes áreas da ciência que tenham incursão em espaços jornalísticos no países membros e associados do MERCOSUR, que desejam apresentar seus trabalhos jornalísticos. Estão incluídos também fotógrafos profissionais.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http://www.conacyt.gov.py/node/26269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12" name="Imagem 244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85859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 fontAlgn="b"/>
            <a:r>
              <a:rPr lang="en-US" b="1" dirty="0"/>
              <a:t>Cancer Research Institute – Clinic and Laboratory Integration Program Grants 2019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01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de novembro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promover o desenvolvimento de abordagens imunológicas para o diagnóstico, tratamento e prevenção do câncer. A missão do Instituto é levar terapias efetivas baseadas no sistema imunológico para pacientes com câncer mais cedo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cientistas qualificados que estão trabalhando para explorar questões clinicamente relevantes destinadas a melhorar a eficácia das imunoterapias contra o </a:t>
            </a:r>
            <a:r>
              <a:rPr lang="pt-BR" sz="1400" dirty="0" smtClean="0"/>
              <a:t>câncer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https://www.cancerresearch.org/scientists/fellowships-grants/translational-research-grants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12" name="Imagem 244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048954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1644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t-BR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pPr algn="ctr" fontAlgn="b"/>
            <a:r>
              <a:rPr lang="pt-BR" b="1" dirty="0"/>
              <a:t>Petróleo Brasileiro S.A. (Petrobras)</a:t>
            </a:r>
          </a:p>
          <a:p>
            <a:pPr algn="ctr" fontAlgn="b"/>
            <a:r>
              <a:rPr lang="pt-BR" b="1" dirty="0"/>
              <a:t>Agência Nacional do Petróleo: Comunidade Científica e Acadêmica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Fluxo contínuo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realizar projetos de pesquisa e desenvolvimento e a executar programas de formação de recursos humanos com recursos decorrentes das cláusulas de investimento obrigatório em P,D&amp;I, no setor de petróleo, gás natural e biocombustíveis. O credenciamento conferido pela Agência Nacional do Petróleo, Gás Natural e Biocombustíveis (ANP)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somente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 instituições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credenciadas (O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credenciamento conferido pela Agência Nacional do Petróleo, Gás Natural e Biocombustíveis (ANP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 )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estão habilitadas a receber recursos das cláusulas de investimento em P,D&amp;I. Qualquer instituição (departamento, laboratório e outros) pertencente a entidades como universidades, institutos tecnológicos e centros de pesquisa, públicos ou privados estabelecidos no Brasil, de comprovada competência técnica e cientifica para prestação de serviços tecnológicos nas áreas de petróleo, gás natural e correlatas, poderá solicitar o credenciamento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https://comunidadecientifica.petrobras.com.br/media/Manual_de_Termo_de_Cooperacao_P_DI_Publico_Externo_13-03-19_v2_SITE.pdf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12" name="Imagem 244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98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158400" y="158400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PROJETOS DE MESTRADO E DOUTORADO INTERINSTITUCIONAIS, MINTER/DINTER NACIONAIS E INTERNACIONAIS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EDITAL Nº 2/2016 </a:t>
            </a:r>
            <a:endParaRPr lang="pt-BR" sz="18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pt-BR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 calendário anual da Diretoria de Avaliação;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instruir a apresentação de Projetos de Mestrado e Doutorado Interinstitucionais, Minter e Dinter Nacionais e Internacionais, visando formação pós-graduada de recursos humanos qualificados para o desenvolvimento sócio-econômico cultural, científico-tecnológico, de inovação e, sobretudo, formação de docentes para nucleação de novos programas de pós-graduação stricto sensu fora dos centros consolidados de ensino e pesquisa. </a:t>
            </a:r>
            <a:endParaRPr lang="pt-BR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pt-BR" sz="1400" dirty="0" smtClean="0"/>
              <a:t>coordenador </a:t>
            </a:r>
            <a:r>
              <a:rPr lang="pt-BR" sz="1400" dirty="0"/>
              <a:t>deverá ser docente, pesquisador ou pós-doutor na Instituição Receptora. </a:t>
            </a:r>
            <a:r>
              <a:rPr lang="pt-BR" sz="1400" dirty="0" smtClean="0"/>
              <a:t> </a:t>
            </a:r>
            <a:endParaRPr lang="pt-BR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 </a:t>
            </a:r>
            <a:r>
              <a:rPr lang="pt-BR" sz="1400" b="0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https://www.capes.gov.br/images/stories/download/editais/12042016-Edital-02-MInter-e-Dinter-Nacionais-e-Internacionais.pdf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0" name="Picture 4"/>
          <p:cNvPicPr/>
          <p:nvPr/>
        </p:nvPicPr>
        <p:blipFill>
          <a:blip r:embed="rId2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sp>
        <p:nvSpPr>
          <p:cNvPr id="161" name="CustomShape 3"/>
          <p:cNvSpPr/>
          <p:nvPr/>
        </p:nvSpPr>
        <p:spPr>
          <a:xfrm>
            <a:off x="1224000" y="1296000"/>
            <a:ext cx="873000" cy="288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2" name="CustomShape 4"/>
          <p:cNvSpPr/>
          <p:nvPr/>
        </p:nvSpPr>
        <p:spPr>
          <a:xfrm>
            <a:off x="863640" y="1571760"/>
            <a:ext cx="883800" cy="32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5"/>
          <p:cNvSpPr/>
          <p:nvPr/>
        </p:nvSpPr>
        <p:spPr>
          <a:xfrm>
            <a:off x="864000" y="1296000"/>
            <a:ext cx="1060200" cy="412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4" name="Imagem 139"/>
          <p:cNvPicPr/>
          <p:nvPr/>
        </p:nvPicPr>
        <p:blipFill>
          <a:blip r:embed="rId3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 fontAlgn="b"/>
            <a:r>
              <a:rPr lang="pt-BR" b="1" dirty="0" smtClean="0"/>
              <a:t>CESE – Projetos que mudam vidas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fortalecer iniciativas de resistência popular. Apesar de não ter um teto máximo estipulado para apoio a pequenos projetos, pois isso varia de acordo com o tipo de atividade, o valor médio de apoio atualmente é de 9 mil reais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movimentos sociais populares, associações, sindicatos, grupos de base, cooperativas, fóruns e articulações, organizações não-governamentais de apoio e assessoria ao movimento popular, pastorais sociais e </a:t>
            </a:r>
            <a:r>
              <a:rPr lang="pt-BR" sz="1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diaconias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das igrejas.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https://www.cese.org.br/programa-de-pequenos-projetos-prioriza-iniciativas-de-resistencia-em-2017/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12" name="Imagem 244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2916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t-BR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/>
              <a:t>COOPERAÇÃO INTERNACIONAL </a:t>
            </a:r>
            <a:r>
              <a:rPr lang="pt-BR" b="1" dirty="0" smtClean="0"/>
              <a:t>FUNCAP/INSA </a:t>
            </a:r>
            <a:r>
              <a:rPr lang="pt-BR" b="1" dirty="0"/>
              <a:t>Rouen </a:t>
            </a:r>
            <a:r>
              <a:rPr lang="pt-BR" b="1" dirty="0" err="1"/>
              <a:t>Normandie</a:t>
            </a:r>
            <a:r>
              <a:rPr lang="pt-BR" b="1" dirty="0"/>
              <a:t> CHAMADA 01/2019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14 de junho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apoiar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à execução de projetos conjuntos de Pesquisa, Desenvolvimento e Inovação (</a:t>
            </a:r>
            <a:r>
              <a:rPr lang="pt-BR" sz="1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P&amp;D&amp;l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 na área das Energias Renováveis, Recursos Hídricos, Sistemas Aeroespaciais, no âmbito dos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acordos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ilaterais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cooperação científica e tecnológica internacional firmados entre o INSA Rouen </a:t>
            </a:r>
            <a:r>
              <a:rPr lang="pt-BR" sz="1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Normandie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e a FUNCAP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pesquisadores, doravante denominados “proponentes”, que tenham vínculo empregatício/funcional com instituições de ensino superior (IES), centros e institutos de pesquisa e desenvolvimentos públicos e privados, constituídos sob as leis brasileiras, e que tenham sua sede e administração no Estado do Ceará, todos sem fins lucrativos,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doravante denominados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“instituição executora local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”.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http://montenegro.funcap.ce.gov.br/sugba/edital/379.pdf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12" name="Imagem 244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3424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 smtClean="0"/>
              <a:t>PATROCÍNIO CIELO</a:t>
            </a:r>
          </a:p>
          <a:p>
            <a:pPr algn="ctr" fontAlgn="b"/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colocar negócios em movimento, graças ao seu espírito inovador e inquieto. Por isso, patrocina projetos culturais e esportivos que tenham entre os seus atributos a inovação, capazes de inspirar e transformar. E também aqueles que sejam o impulso necessário para colocar a economia em movimento.</a:t>
            </a: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PÚBLICO-ALVO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pessoas físicas e jurídicas.</a:t>
            </a:r>
            <a:endParaRPr lang="pt-BR" sz="14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hlinkClick r:id="rId2"/>
              </a:rPr>
              <a:t>http://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hlinkClick r:id="rId2"/>
              </a:rPr>
              <a:t>www.cielopatrocina.com.br/proposta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67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168" name="Imagem 188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87626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 smtClean="0"/>
              <a:t>PATROCÍNIO GRENDENE</a:t>
            </a:r>
          </a:p>
          <a:p>
            <a:pPr algn="ctr" fontAlgn="b"/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patrocinar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diferentes projetos, incluindo os culturais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PÚBLICO-ALVO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empresas.</a:t>
            </a:r>
            <a:endParaRPr lang="pt-BR" sz="14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hlinkClick r:id="rId2"/>
              </a:rPr>
              <a:t>https://www.grendene.com.br/br/sac/getFormSponsor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hlinkClick r:id="rId2"/>
              </a:rPr>
              <a:t>/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440">
              <a:lnSpc>
                <a:spcPct val="100000"/>
              </a:lnSpc>
              <a:buClr>
                <a:srgbClr val="000000"/>
              </a:buClr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67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168" name="Imagem 188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91174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/>
              <a:t>Development Innovation Ventures (DIV)</a:t>
            </a: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trazer </a:t>
            </a:r>
            <a:r>
              <a:rPr lang="pt-BR" sz="1400" dirty="0"/>
              <a:t>novas idéias para resolver problemas enfrentados por milhões em todo o mundo - produzindo mais impacto, por menos dinheiro, com maior potencial de escala sustentável. Inspirado pela experiência de capital de risco, a DIV usa um modelo de financiamento com base em evidências para testar ideias, reunir evidências de o que funciona, encontrar falhas de forma rápida e econômica, sem compromissos de longo prazo e continuar a suportar apenas soluções comprovadas. </a:t>
            </a: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PÚBLICO-ALVO: </a:t>
            </a:r>
            <a:r>
              <a:rPr lang="pt-BR" sz="1400" dirty="0"/>
              <a:t>propostas, em três etapas, durante todo o ano, de qualquer tipo de organização, em qualquer setor e país em que a USAID </a:t>
            </a:r>
            <a:r>
              <a:rPr lang="pt-BR" sz="1400" dirty="0" smtClean="0"/>
              <a:t>funcione</a:t>
            </a:r>
            <a:r>
              <a:rPr lang="pt-BR" sz="1400" dirty="0"/>
              <a:t>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r>
              <a:rPr lang="pt-BR" sz="1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https://www.usaid.gov/div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7" name="Picture 4"/>
          <p:cNvPicPr/>
          <p:nvPr/>
        </p:nvPicPr>
        <p:blipFill>
          <a:blip r:embed="rId2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168" name="Imagem 188"/>
          <p:cNvPicPr/>
          <p:nvPr/>
        </p:nvPicPr>
        <p:blipFill>
          <a:blip r:embed="rId3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313552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/>
              <a:t>The Global Innovation Fund </a:t>
            </a:r>
            <a:endParaRPr lang="pt-BR" b="1" dirty="0" smtClean="0"/>
          </a:p>
          <a:p>
            <a:pPr algn="ctr" fontAlgn="b"/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investir em </a:t>
            </a:r>
            <a:r>
              <a:rPr lang="pt-BR" sz="1400" dirty="0"/>
              <a:t>inovações sociais que </a:t>
            </a:r>
            <a:r>
              <a:rPr lang="pt-BR" sz="1400" dirty="0" smtClean="0"/>
              <a:t>visem </a:t>
            </a:r>
            <a:r>
              <a:rPr lang="pt-BR" sz="1400" dirty="0"/>
              <a:t>melhorar a vida e as oportunidades de milhões de pessoas no mundo em desenvolvimento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PÚBLICO-ALVO: </a:t>
            </a:r>
            <a:r>
              <a:rPr lang="pt-BR" sz="1400" dirty="0" smtClean="0"/>
              <a:t>soluções </a:t>
            </a:r>
            <a:r>
              <a:rPr lang="pt-BR" sz="1400" dirty="0"/>
              <a:t>inovadoras para desafios de desenvolvimento global de empresas sociais, empresas com fins lucrativos, organizações sem fins lucrativos, pesquisadores e agências governamentais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http://www.globalinnovation.fund/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7" name="Picture 4"/>
          <p:cNvPicPr/>
          <p:nvPr/>
        </p:nvPicPr>
        <p:blipFill>
          <a:blip r:embed="rId2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168" name="Imagem 188"/>
          <p:cNvPicPr/>
          <p:nvPr/>
        </p:nvPicPr>
        <p:blipFill>
          <a:blip r:embed="rId3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59642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pt-BR" dirty="0">
              <a:hlinkClick r:id="rId2"/>
            </a:endParaRPr>
          </a:p>
          <a:p>
            <a:pPr algn="ctr">
              <a:lnSpc>
                <a:spcPct val="100000"/>
              </a:lnSpc>
            </a:pPr>
            <a:r>
              <a:rPr lang="pt-BR" sz="1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Programa Google Brasil</a:t>
            </a:r>
          </a:p>
          <a:p>
            <a:pPr algn="ctr">
              <a:lnSpc>
                <a:spcPct val="100000"/>
              </a:lnSpc>
            </a:pPr>
            <a:endParaRPr lang="pt-BR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oferecer </a:t>
            </a:r>
            <a:r>
              <a:rPr lang="pt-BR" sz="1400" dirty="0"/>
              <a:t>ferramentas gratuitas de comunicação na web, visando aumentar a visibilidade e potencializar o impacto do trabalho das entidades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dirty="0"/>
              <a:t> </a:t>
            </a:r>
            <a:r>
              <a:rPr lang="pt-BR" sz="1400" b="1" dirty="0" smtClean="0"/>
              <a:t>PÚBLICO-ALVO: </a:t>
            </a:r>
            <a:r>
              <a:rPr lang="pt-BR" sz="1400" dirty="0" smtClean="0"/>
              <a:t>público em geral, organizações </a:t>
            </a:r>
            <a:r>
              <a:rPr lang="pt-BR" sz="1400" dirty="0"/>
              <a:t>sem fins lucrativos,</a:t>
            </a: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https://www.google.com.br/intl/pt-BR/nonprofits/products/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7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168" name="Imagem 188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88452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pt-BR" b="1" dirty="0" smtClean="0"/>
              <a:t>Edital  Conservation Trust Grants</a:t>
            </a:r>
          </a:p>
          <a:p>
            <a:pPr algn="ctr"/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apoiar </a:t>
            </a:r>
            <a:r>
              <a:rPr lang="pt-BR" sz="1400" dirty="0"/>
              <a:t>as atividades de conservação em todo o mundo, já que elas se encaixam dentro da missão da National Geographic Society. A confiança financiará projetos que contribuem significativamente para a preservação e uso sustentável dos recursos biológicos, culturais e históricos da </a:t>
            </a:r>
            <a:r>
              <a:rPr lang="pt-BR" sz="1400" dirty="0" smtClean="0"/>
              <a:t>Terra.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dirty="0"/>
              <a:t> </a:t>
            </a:r>
            <a:r>
              <a:rPr lang="pt-BR" sz="1400" b="1" dirty="0" smtClean="0"/>
              <a:t>PÚBLICO-ALVO</a:t>
            </a:r>
            <a:r>
              <a:rPr lang="pt-BR" sz="1400" dirty="0" smtClean="0"/>
              <a:t>: candidaturas </a:t>
            </a:r>
            <a:r>
              <a:rPr lang="pt-BR" sz="1400" dirty="0"/>
              <a:t>de todo o mundo e incentiva especificamente os candidatos de fora dos Estados Unidos a se candidatarem. </a:t>
            </a: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http://www.nationalgeographic.com/explorers/grants-programs/conservation-trust-application</a:t>
            </a:r>
            <a:r>
              <a:rPr lang="pt-BR" sz="1400" u="sng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7" name="Picture 4"/>
          <p:cNvPicPr/>
          <p:nvPr/>
        </p:nvPicPr>
        <p:blipFill>
          <a:blip r:embed="rId2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168" name="Imagem 188"/>
          <p:cNvPicPr/>
          <p:nvPr/>
        </p:nvPicPr>
        <p:blipFill>
          <a:blip r:embed="rId3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pt-BR" b="1" dirty="0" smtClean="0"/>
              <a:t>Edital Fundação Doen</a:t>
            </a:r>
          </a:p>
          <a:p>
            <a:pPr algn="ctr"/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 apoiar projetos sociais nas áreas de energias sustentáveis, economia solidária e empreendimentos sociais. 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dirty="0"/>
              <a:t> </a:t>
            </a:r>
            <a:r>
              <a:rPr lang="pt-BR" sz="1400" b="1" dirty="0" smtClean="0"/>
              <a:t>PÚBLICO-ALVO: </a:t>
            </a:r>
            <a:r>
              <a:rPr lang="pt-BR" sz="1400" dirty="0"/>
              <a:t>e</a:t>
            </a:r>
            <a:r>
              <a:rPr lang="pt-BR" sz="1400" dirty="0" smtClean="0"/>
              <a:t>mpreendedores com soluções inovadoras.</a:t>
            </a: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u="sng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http://www.doen.nl/applications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7" name="Picture 4"/>
          <p:cNvPicPr/>
          <p:nvPr/>
        </p:nvPicPr>
        <p:blipFill>
          <a:blip r:embed="rId2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168" name="Imagem 188"/>
          <p:cNvPicPr/>
          <p:nvPr/>
        </p:nvPicPr>
        <p:blipFill>
          <a:blip r:embed="rId3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01334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465840" y="28800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322200" y="1772640"/>
            <a:ext cx="8278920" cy="438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FUNDAÇÃO INTERAMERICANA (IAF)</a:t>
            </a:r>
            <a:endParaRPr lang="pt-BR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CONVITE À APRESENTAÇÃO DE PROPOSTAS</a:t>
            </a:r>
            <a:endParaRPr lang="pt-BR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financiar os esforços de autoajuda de grupos de base (da América Latina e do Caribe) para melhorar as condições de vida dos desfavorecidos e excluídos, melhorar sua capacidade decisória e de autogestão e desenvolver parcerias com o setor público, empresas e sociedade civil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;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órgãos públicos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b="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http://www.iaf.gov/modules/showdocument.aspx?documentid=133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87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188" name="Imagem 216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90" name="CustomShape 2"/>
          <p:cNvSpPr/>
          <p:nvPr/>
        </p:nvSpPr>
        <p:spPr>
          <a:xfrm>
            <a:off x="322200" y="177264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pt-BR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Auxílio </a:t>
            </a:r>
            <a:r>
              <a:rPr lang="pt-BR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Participação em Eventos Científicos - AVG </a:t>
            </a:r>
            <a:endParaRPr lang="pt-BR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pt-BR" sz="16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90 dias antes do início da atividade ou evento;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apoiar a participação de pesquisador, com desempenho destacado em sua área de atuação, em eventos científicos no exterior, tais como:  congressos e similares;  intercâmbio científico ou tecnológico; ou  visitas de curta duração, para aquisição de conhecimentos específicos e necessários ao desenvolvimento da pesquisa científica ou tecnológica e/ou de inovação;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PÚBLICO-ALVO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dirty="0" smtClean="0"/>
              <a:t>ter título de doutor ou de livre docência; ter currículo cadastrado na Plataforma Lattes. A atualização das informações do currículo Lattes é de total responsabilidade do proponente;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b="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http://www.cnpq.br/documents/10157/922d46e3-c4a6-43e4-9626-5a04429bb2b3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1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192" name="Imagem 220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b"/>
            <a:r>
              <a:rPr lang="pt-BR" b="1" dirty="0"/>
              <a:t>The Pollination Project</a:t>
            </a:r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oferecer apoio </a:t>
            </a:r>
            <a:r>
              <a:rPr lang="pt-BR" sz="1400" dirty="0"/>
              <a:t>financeiro a projetos em estágios iniciais que necessitam de uma pequena quantidade de dinheiro para solucionar problemas e fomentar o </a:t>
            </a:r>
            <a:r>
              <a:rPr lang="pt-BR" sz="1400" dirty="0" smtClean="0"/>
              <a:t>crescimento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p</a:t>
            </a:r>
            <a:r>
              <a:rPr lang="pt-BR" sz="1400" dirty="0" smtClean="0"/>
              <a:t>oderão </a:t>
            </a:r>
            <a:r>
              <a:rPr lang="pt-BR" sz="1400" dirty="0"/>
              <a:t>se inscrever apenas projetos sem fins lucrativos nas áreas de: Direito e bem-estar dos animais; Artes e cultura; Empoderamento econômico; Sustentabilidade e meio-ambiente; Saúde e bem-estar; Direitos humanos e dignidade; Desenvolvimento de lideranças; Escolas e educação; Jovens.</a:t>
            </a: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dirty="0"/>
              <a:t>https://thepollinationproject.org/pre-screen-quiz/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3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04" name="Imagem 232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365143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t-BR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 smtClean="0"/>
              <a:t>PROGRAMA INOVAR JUNTOS 2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14 de junho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atender tanto demandas do negócio atual quanto a criação de novos processos por meio da geração de valor aos seus colaboradores e associados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startups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que tenham aderência aos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‘Desafios’ elencados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que possuam um MVP (Produto Mínimo Viável) desenvolvido e validado, ou mesmo que já tenham seu produto ou serviço disponível no mercado. Não importa o tipo de solução/tecnologia nem onde a Startup esteja localizada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s://lp.startse.com.br/programa/sicredi-startse-2019/?__hstc=245832795.c7214c400f9b5ec5c36e87ffa6f1b62c.1550771888705.1558974688839.1559060037966.16&amp;__hssc=245832795.1.1559060037966&amp;__hsfp=244919210&amp;_gl=1*jr64qj*_gcl_aw*R0NMLjE1NTU0NTU0MzQuQ2owS0NRanctdFhsQlJEV0FSSXNBR1lRQW1lSDFvZm4wVU5rQ3JCTm5IQU5Zc09YNFY3dUstUlgyYWZRZE9QY0ZDcVBRZEREZ0dFRU5DTWFBbWozRUFMd193Y0I.&amp;_ga=2.252243840.844616109.1558974681-254801435.1536856007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12" name="Imagem 244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797375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b"/>
            <a:r>
              <a:rPr lang="pt-BR" b="1" dirty="0"/>
              <a:t>Rapid Response </a:t>
            </a:r>
            <a:r>
              <a:rPr lang="pt-BR" b="1" dirty="0" smtClean="0"/>
              <a:t>Fund </a:t>
            </a:r>
            <a:r>
              <a:rPr lang="en-US" b="1" dirty="0" smtClean="0"/>
              <a:t>- Open </a:t>
            </a:r>
            <a:r>
              <a:rPr lang="en-US" b="1" dirty="0"/>
              <a:t>Technology Fund (OTF)</a:t>
            </a:r>
            <a:endParaRPr lang="pt-BR" b="1" dirty="0"/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facilitar o desenvolvimento de uma comunidade de resposta digital emergencial que possa trabalhar em conjunto para resolver ameaças de forma </a:t>
            </a:r>
            <a:r>
              <a:rPr lang="pt-BR" sz="1400" dirty="0" smtClean="0"/>
              <a:t>abrangente, através de apoio </a:t>
            </a:r>
            <a:r>
              <a:rPr lang="pt-BR" sz="1400" dirty="0"/>
              <a:t>financeiro direto e serviços técnicos de parceiros confiáveis para resolver emergências digitais de usuários e organizações de alto risco na internet, a exemplo de blogueiros, ativistas cibernéticos, jornalistas e defensores de direitos humanos. São oferecidos dois tipos de apoio: 1 – Serviços tecnológicos de parceiros de serviços confiáveis. 2 – Apoio financeiro direto para as necessidades que não podem ser satisfeitas pelos parceiros de serviço disponíveis.</a:t>
            </a:r>
            <a:endParaRPr lang="pt-BR" sz="1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indivíduos de todas as idades, independentemente da nacionalidade, credo ou sexo, que demonstram habilidade para realizar um trabalho de resposta rápida e que têm vasto conhecimento das comunidades com quem trabalham e das ameaças digitais que vivem.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dirty="0"/>
              <a:t>https://www.opentech.fund/apply/rapid-response?field_application_request=3654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3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04" name="Imagem 232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179873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b"/>
            <a:r>
              <a:rPr lang="en-US" b="1" dirty="0"/>
              <a:t>Internet Freedom </a:t>
            </a:r>
            <a:r>
              <a:rPr lang="en-US" b="1" dirty="0" smtClean="0"/>
              <a:t>Fund - Open </a:t>
            </a:r>
            <a:r>
              <a:rPr lang="en-US" b="1" dirty="0"/>
              <a:t>Technology Fund (OTF</a:t>
            </a:r>
            <a:r>
              <a:rPr lang="en-US" b="1" dirty="0" smtClean="0"/>
              <a:t>)</a:t>
            </a:r>
          </a:p>
          <a:p>
            <a:pPr algn="ctr" fontAlgn="b"/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apoiar projetos e pessoas que trabalham em iniciativas abertas e acessíveis, centradas em tecnologia que promovam direitos humanos, liberdade na internet, sociedades abertas e ajudem a avançar o acesso inclusivo e seguro a redes globais de comunicação para usuários em risco, incluindo jornalistas, defensores dos direitos humanos, ativistas da sociedade civil e todos as pessoas que vivem em ambientes repressivos que desejam falar livremente on-line</a:t>
            </a:r>
            <a:r>
              <a:rPr lang="pt-BR" sz="14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indivíduos de todas as idades, independentemente da nacionalidade, residência, credo, gênero ou outros fatores; organizações sem fins lucrativos / organização não governamental; Universidades ou instituições de pesquisa sem fins lucrativos; organizações ou negócio com fins lucrativos em qualquer país; consórcios de várias pessoas ou organizações com um indivíduo ou organização designada como o candidato principal</a:t>
            </a:r>
            <a:r>
              <a:rPr lang="pt-BR" sz="1400" dirty="0" smtClean="0"/>
              <a:t>..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dirty="0"/>
              <a:t>https://www.opentech.fund/apply/concept-note?field_application_request=3625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3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04" name="Imagem 232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81508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b"/>
            <a:r>
              <a:rPr lang="en-US" b="1" dirty="0"/>
              <a:t>Core Infrastructure </a:t>
            </a:r>
            <a:r>
              <a:rPr lang="en-US" b="1" dirty="0" smtClean="0"/>
              <a:t>Fund - Open </a:t>
            </a:r>
            <a:r>
              <a:rPr lang="en-US" b="1" dirty="0"/>
              <a:t>Technology Fund (OTF</a:t>
            </a:r>
            <a:r>
              <a:rPr lang="en-US" b="1" dirty="0" smtClean="0"/>
              <a:t>)</a:t>
            </a:r>
          </a:p>
          <a:p>
            <a:pPr algn="ctr" fontAlgn="b"/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apoiar </a:t>
            </a:r>
            <a:r>
              <a:rPr lang="pt-BR" sz="1400" dirty="0"/>
              <a:t>as tecnologias de construção e infraestrutura baseadas na segurança digital e nas ferramentas de evasão que fortalecem a liberdade na internet, a segurança digital e a saúde geral da internet.</a:t>
            </a:r>
            <a:r>
              <a:rPr lang="pt-BR" sz="14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indivíduos de todas as idades, independentemente da nacionalidade, residência, credo, gênero ou outros fatores; organizações sem fins lucrativos / organização não governamental; Universidades ou instituições de pesquisa sem fins lucrativos; organizações ou negócio com fins lucrativos em qualquer país; consórcios de várias pessoas ou organizações com um indivíduo ou organização designada como o candidato principal.</a:t>
            </a: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dirty="0"/>
              <a:t>https://www.opentech.fund/apply/concept-note?field_application_request=3905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3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04" name="Imagem 232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21258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b"/>
            <a:r>
              <a:rPr lang="pt-BR" b="1" dirty="0"/>
              <a:t>Natura Startups</a:t>
            </a:r>
          </a:p>
          <a:p>
            <a:pPr algn="ctr" fontAlgn="b"/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viabilizar e acelerar negócios </a:t>
            </a:r>
            <a:r>
              <a:rPr lang="pt-BR" sz="1400" dirty="0" smtClean="0"/>
              <a:t>inovadores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empresas brasileiras e estrangeiras com produto mínimo viável (ou seja, com potencial para gerar valor às unidades de negócio da Natura). </a:t>
            </a: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dirty="0">
                <a:hlinkClick r:id="rId3"/>
              </a:rPr>
              <a:t>http://www.natura.com.br/a-natura/inovacao/startups</a:t>
            </a:r>
            <a:r>
              <a:rPr lang="pt-BR" sz="1400" dirty="0"/>
              <a:t>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3" name="Picture 4"/>
          <p:cNvPicPr/>
          <p:nvPr/>
        </p:nvPicPr>
        <p:blipFill>
          <a:blip r:embed="rId4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04" name="Imagem 232"/>
          <p:cNvPicPr/>
          <p:nvPr/>
        </p:nvPicPr>
        <p:blipFill>
          <a:blip r:embed="rId5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998219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dirty="0" smtClean="0"/>
              <a:t>Edital OFID Grant</a:t>
            </a:r>
            <a:endParaRPr lang="pt-BR" sz="1600" dirty="0" smtClean="0"/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oferecer </a:t>
            </a:r>
            <a:r>
              <a:rPr lang="pt-BR" sz="1400" dirty="0"/>
              <a:t>assistência tecnológica para pequenos projetos, auxílio humanitário e patrocínios para pesquisas e outros programas</a:t>
            </a:r>
            <a:r>
              <a:rPr lang="pt-BR" sz="1400" dirty="0" smtClean="0"/>
              <a:t>. </a:t>
            </a:r>
            <a:r>
              <a:rPr lang="pt-BR" sz="1400" dirty="0"/>
              <a:t>As áreas de atuação do Fundo </a:t>
            </a:r>
            <a:r>
              <a:rPr lang="pt-BR" sz="1400" dirty="0" smtClean="0"/>
              <a:t>são: Assistência Social;Ciência </a:t>
            </a:r>
            <a:r>
              <a:rPr lang="pt-BR" sz="1400" dirty="0"/>
              <a:t>e </a:t>
            </a:r>
            <a:r>
              <a:rPr lang="pt-BR" sz="1400" dirty="0" smtClean="0"/>
              <a:t>Tecnologia; Defesa </a:t>
            </a:r>
            <a:r>
              <a:rPr lang="pt-BR" sz="1400" dirty="0"/>
              <a:t>de </a:t>
            </a:r>
            <a:r>
              <a:rPr lang="pt-BR" sz="1400" dirty="0" smtClean="0"/>
              <a:t>Direitos; Desenvolvimento comunitário; Meio Ambiente; Saúde</a:t>
            </a:r>
          </a:p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 smtClean="0"/>
              <a:t>organizações </a:t>
            </a:r>
            <a:r>
              <a:rPr lang="pt-BR" sz="1400" dirty="0"/>
              <a:t>internacionais, nacionais, regionais e ONGs que comprovem sua condição financeira e jurídica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http://www.ofid.org/PROJECTS-OPERATIONS/Grants/Grant-Application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3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04" name="Imagem 232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59698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dirty="0"/>
              <a:t>Fundo de Caridade Hilton</a:t>
            </a:r>
            <a:endParaRPr lang="pt-BR" sz="1600" dirty="0" smtClean="0"/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abordar desvantagens, principalmente apoiando causas que são menos propensas a arrecadar fundos de assinaturas públicas. Tanto </a:t>
            </a:r>
            <a:r>
              <a:rPr lang="pt-BR" sz="1400" dirty="0" smtClean="0"/>
              <a:t>o Reino </a:t>
            </a:r>
            <a:r>
              <a:rPr lang="pt-BR" sz="1400" dirty="0"/>
              <a:t>Unido e a política de fundos estrangeiros é direcionada em grande parte ao trabalho de apoio a nível comunitário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</a:t>
            </a:r>
            <a:r>
              <a:rPr lang="pt-BR" sz="1400" dirty="0" smtClean="0"/>
              <a:t>s </a:t>
            </a:r>
            <a:r>
              <a:rPr lang="pt-BR" sz="1400" dirty="0"/>
              <a:t>prioridades de concessão de subsídios no exterior são para projetos em países em desenvolvimento que trabalham em desenvolvimento comunitário, educação e saúde. Os curadores serão particularmente bem vindos aos projetos que atendam às necessidades e ao potencial das meninas e das </a:t>
            </a:r>
            <a:r>
              <a:rPr lang="pt-BR" sz="1400" dirty="0" smtClean="0"/>
              <a:t>mulheres.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http://www.hildencharitablefund.org.uk/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3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04" name="Imagem 232"/>
          <p:cNvPicPr/>
          <p:nvPr/>
        </p:nvPicPr>
        <p:blipFill>
          <a:blip r:embed="rId4" cstate="print"/>
          <a:stretch/>
        </p:blipFill>
        <p:spPr>
          <a:xfrm>
            <a:off x="143520" y="26028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77321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dirty="0"/>
              <a:t>Fundo de Ação Urgente (Urgente Acction Fund</a:t>
            </a:r>
            <a:r>
              <a:rPr lang="pt-BR" b="1" dirty="0" smtClean="0"/>
              <a:t>)</a:t>
            </a:r>
          </a:p>
          <a:p>
            <a:pPr algn="ctr">
              <a:lnSpc>
                <a:spcPct val="100000"/>
              </a:lnSpc>
            </a:pPr>
            <a:r>
              <a:rPr lang="pt-BR" b="1" dirty="0"/>
              <a:t> </a:t>
            </a: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apoia quatro categorias de pedidos, que incluem respostas a fundamentalismos, conflitos e violência em situações de instabilidade polícia; </a:t>
            </a:r>
            <a:r>
              <a:rPr lang="pt-BR" sz="1400" dirty="0" smtClean="0"/>
              <a:t>ações </a:t>
            </a:r>
            <a:r>
              <a:rPr lang="pt-BR" sz="1400" dirty="0"/>
              <a:t>legais ou legislativas que ajudem a proteger direitos conquistados; proteção e defesa de atividades que lutam pelos direitos das mulheres; e solicitações de apoio para promoção e proteção dos direitos das mulheres ao acesso e gestão dos recursos naturais e meio ambientes</a:t>
            </a:r>
            <a:r>
              <a:rPr lang="pt-BR" sz="1400" dirty="0" smtClean="0"/>
              <a:t>. </a:t>
            </a:r>
            <a:r>
              <a:rPr lang="pt-BR" sz="1400" dirty="0"/>
              <a:t>Todos os pedidos devem seguir quatro critérios: serem estratégicos, urgentes, sustentáveis e legitimados pelo apoio de outras organizações</a:t>
            </a: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p</a:t>
            </a:r>
            <a:r>
              <a:rPr lang="pt-BR" sz="1400" dirty="0" smtClean="0"/>
              <a:t>ara </a:t>
            </a:r>
            <a:r>
              <a:rPr lang="pt-BR" sz="1400" dirty="0"/>
              <a:t>organizações brasileiras, é preciso enviar propostas para o a versão latina do Fundo, cujo site está em espanhol. O formulário de pedido, no entanto, está disponível em português. Não há restrição de data quanto ao momento da realização do pedido, ele pode ser realizado em qualquer momento durante o ano, e o Fundo promete uma primeira resposta em até 72 horas.</a:t>
            </a: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http://captadores.org.br/2014/08/14/fundo-de-acao-urgente-recebe-pedidos-de-apoio-a-projetos-de-direitos-humanos-de-mulheres/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3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04" name="Imagem 232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253340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dirty="0" smtClean="0"/>
              <a:t>Edital</a:t>
            </a:r>
            <a:r>
              <a:rPr lang="pt-BR" b="1" dirty="0"/>
              <a:t> Fundação Abilis </a:t>
            </a:r>
            <a:endParaRPr lang="pt-BR" b="1" dirty="0" smtClean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fortalecer a capacidade das organizações de pessoas com deficiência e seus membros nos países em desenvolvimento, para que possam trabalhar ativamente para a melhoria e a realização dos seus direitos na sociedade. A participação ativa das pessoas com deficiência contribui para a sua capacitação e ajuda a mudar a atitude negativa da sociedade em relação à deficiência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o</a:t>
            </a:r>
            <a:r>
              <a:rPr lang="pt-BR" sz="1400" dirty="0" smtClean="0"/>
              <a:t>rganizações </a:t>
            </a:r>
            <a:r>
              <a:rPr lang="pt-BR" sz="1400" dirty="0"/>
              <a:t>da sociedade </a:t>
            </a:r>
            <a:r>
              <a:rPr lang="pt-BR" sz="1400" dirty="0" smtClean="0"/>
              <a:t>civil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http://captadores.org.br/2014/08/14/fundo-de-acao-urgente-recebe-pedidos-de-apoio-a-projetos-de-direitos-humanos-de-mulheres/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3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04" name="Imagem 232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91055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2045623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b="1" dirty="0"/>
              <a:t>The Andrew W. Mellon Foundation</a:t>
            </a:r>
            <a:r>
              <a:rPr lang="en-US" dirty="0"/>
              <a:t> </a:t>
            </a:r>
            <a:endParaRPr lang="pt-BR" sz="1600" dirty="0" smtClean="0"/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 apoio a projetos de humanidades, artes, educação superior e patrimônio </a:t>
            </a:r>
            <a:r>
              <a:rPr lang="pt-BR" sz="1400" dirty="0" smtClean="0"/>
              <a:t>cultural.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o</a:t>
            </a:r>
            <a:r>
              <a:rPr lang="pt-BR" sz="1400" dirty="0" smtClean="0"/>
              <a:t>rganizações </a:t>
            </a:r>
            <a:r>
              <a:rPr lang="pt-BR" sz="1400" dirty="0"/>
              <a:t>em atividade há mais de cinco anos são elegíveis para se inscrever no edital e concorrer a apoios de até £ 5,000.00 (aproximadamente vinte e um mil reais). A inscrição deverá ser realizada por meio do site do fundo e em inglês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http://www.hildencharitablefund.org.uk/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3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04" name="Imagem 232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60175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dirty="0"/>
              <a:t>PORTARIA Nº </a:t>
            </a:r>
            <a:r>
              <a:rPr lang="pt-BR" b="1" dirty="0" smtClean="0"/>
              <a:t>204 -  </a:t>
            </a:r>
            <a:r>
              <a:rPr lang="pt-BR" b="1" dirty="0"/>
              <a:t>Programa de Fluxo Contínuo de Demandas Espontâneas ou Induzidas para as áreas de educação, ciência, tecnologia e inovação.</a:t>
            </a:r>
            <a:r>
              <a:rPr lang="pt-BR" dirty="0"/>
              <a:t> </a:t>
            </a:r>
            <a:endParaRPr lang="pt-BR" dirty="0" smtClean="0"/>
          </a:p>
          <a:p>
            <a:pPr algn="ctr">
              <a:lnSpc>
                <a:spcPct val="100000"/>
              </a:lnSpc>
            </a:pPr>
            <a:endParaRPr lang="pt-BR" sz="1600" dirty="0"/>
          </a:p>
          <a:p>
            <a:pPr algn="ctr">
              <a:lnSpc>
                <a:spcPct val="100000"/>
              </a:lnSpc>
            </a:pPr>
            <a:endParaRPr lang="pt-BR" sz="1600" dirty="0" smtClean="0"/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financiar propostas não contempladas nos editais específicos da agência de fomento e apoiar projetos estratégicos por meio de demandas espontâneas ou induzidas pelo governo federal</a:t>
            </a:r>
            <a:r>
              <a:rPr lang="pt-BR" sz="1400" dirty="0" smtClean="0"/>
              <a:t>. </a:t>
            </a:r>
            <a:r>
              <a:rPr lang="pt-BR" dirty="0"/>
              <a:t> </a:t>
            </a:r>
            <a:r>
              <a:rPr lang="pt-BR" sz="1400" dirty="0"/>
              <a:t>O programa poderá financiar missões de trabalho e estudos, bolsas de estudo além de itens de custeio e capital</a:t>
            </a:r>
            <a:r>
              <a:rPr lang="pt-BR" dirty="0" smtClean="0"/>
              <a:t>.</a:t>
            </a: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d</a:t>
            </a:r>
            <a:r>
              <a:rPr lang="pt-BR" sz="1400" dirty="0" smtClean="0"/>
              <a:t>emandas Espontâneas ou Induzidas </a:t>
            </a:r>
            <a:endParaRPr lang="pt-BR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440">
              <a:lnSpc>
                <a:spcPct val="100000"/>
              </a:lnSpc>
              <a:buClr>
                <a:srgbClr val="000000"/>
              </a:buClr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http://confap.org.br/news/capes-cria-programa-de-fluxo-continuo-para-apoiar-pesquisas-em-educacao-e-cti/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3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04" name="Imagem 232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834182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 fontAlgn="b"/>
            <a:r>
              <a:rPr lang="en-US" b="1" dirty="0"/>
              <a:t>NIH – Emotional Function in Normal Aging and/or MCI and AD/ADRD (</a:t>
            </a:r>
            <a:r>
              <a:rPr lang="en-US" b="1" dirty="0" smtClean="0"/>
              <a:t>R21)</a:t>
            </a:r>
            <a:r>
              <a:rPr lang="pt-BR" dirty="0"/>
              <a:t/>
            </a:r>
            <a:br>
              <a:rPr lang="pt-BR" dirty="0"/>
            </a:b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20 de junho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estimular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novas pesquisas que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elucidem,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ainda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mais.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 trajetórias comportamentais, psicológicas, fisiológicas e neurobiológicas da mudança normal relacionada à idade na função afetiva, bem como pesquisas que examinam a divergência daquela trajetória normal em MCI e AD / ADRD . Há também uma necessidade de pesquisa para elucidar os mecanismos neurais, comportamentais e psicológicos envolvidos na disfunção emocional que caracteriza os sintomas neuropsiquiátricos em AD / ADRD.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entidades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não nacionais (fora dos EUA) (instituições estrangeiras) são  elegíveis para se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candidatarem. Componentes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não domésticos (fora dos EUA) de Organizações dos EUA podem  se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inscrever. Componentes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estrangeiros, conforme definido na Declaração de Normas de Subsídios do NIH , são  permitidos.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https://grants.nih.gov/grants/guide/pa-files/PAR-18-582.html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12" name="Imagem 244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23867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194400" y="158400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pt-BR" b="1" dirty="0"/>
              <a:t>Credenciamento de Pesquisadores - Pessoa Física</a:t>
            </a:r>
          </a:p>
          <a:p>
            <a:pPr algn="ctr">
              <a:lnSpc>
                <a:spcPct val="100000"/>
              </a:lnSpc>
            </a:pPr>
            <a:endParaRPr lang="pt-BR" sz="16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contínuo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 </a:t>
            </a:r>
            <a:r>
              <a:rPr lang="pt-BR" sz="1400" dirty="0"/>
              <a:t>facilitar e agilizar a importação de bens destinados às pesquisas científicas e tecnológicas por eles </a:t>
            </a:r>
            <a:r>
              <a:rPr lang="pt-BR" sz="1400" dirty="0" smtClean="0"/>
              <a:t>coordenadas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todos os pesquisadores, com título de doutor ou perfil científico e/ou tecnológico equivalente, vinculados a instituições ou centros de pesquisa credenciados pelo CNPq para os efeitos da </a:t>
            </a:r>
            <a:r>
              <a:rPr lang="pt-BR" sz="1400" dirty="0">
                <a:hlinkClick r:id="rId2" tooltip="Lei nº 8.010/90"/>
              </a:rPr>
              <a:t>Lei nº 8.010/90</a:t>
            </a:r>
            <a:r>
              <a:rPr lang="pt-BR" sz="1400" dirty="0" smtClean="0"/>
              <a:t>.</a:t>
            </a: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http://cnpq.br/pessoa-fisica/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7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sp>
        <p:nvSpPr>
          <p:cNvPr id="138" name="CustomShape 3"/>
          <p:cNvSpPr/>
          <p:nvPr/>
        </p:nvSpPr>
        <p:spPr>
          <a:xfrm>
            <a:off x="1224000" y="1296000"/>
            <a:ext cx="873000" cy="288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" name="CustomShape 4"/>
          <p:cNvSpPr/>
          <p:nvPr/>
        </p:nvSpPr>
        <p:spPr>
          <a:xfrm>
            <a:off x="863640" y="1571760"/>
            <a:ext cx="883800" cy="32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0" name="CustomShape 5"/>
          <p:cNvSpPr/>
          <p:nvPr/>
        </p:nvSpPr>
        <p:spPr>
          <a:xfrm>
            <a:off x="792000" y="1368000"/>
            <a:ext cx="900000" cy="31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1" name="Imagem 163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94554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pt-BR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Inovacred Parceiros</a:t>
            </a:r>
          </a:p>
          <a:p>
            <a:pPr algn="ctr">
              <a:lnSpc>
                <a:spcPct val="100000"/>
              </a:lnSpc>
            </a:pPr>
            <a:endParaRPr lang="pt-BR" sz="16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oferecer financiamento a empresas de receita operacional bruta anual ou anualizada de até R$ 90 milhões, para aplicação no desenvolvimento de novos produtos, processos e serviços, ou no aprimoramento dos já existentes, ou ainda em inovação em marketing ou inovação organizacional visando ampliar a competitividade das empresas no âmbito regional ou nacional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pt-BR" sz="1400" dirty="0"/>
              <a:t>destina-se ao apoio a empresas e outras instituições que apresentem projetos de inovação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http://www.finep.gov.br/apoio-e-financiamento-externa/programas-e-linhas/descentralizacao/inovacred/inovacred-parceiros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3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04" name="Imagem 232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36776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</a:t>
            </a:r>
            <a:r>
              <a:rPr lang="pt-BR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6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Programa Latino-americano da Open Society Foundations </a:t>
            </a:r>
            <a:endParaRPr lang="pt-BR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apoiar o trabalho das organizações da sociedade civil e sua participação construtiva no desenvolvimento, implementação e fiscalização das políticas públicas locais e regionais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Tema: Responsabilidade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 Transparência; Debate Político e Diálogo; Direito Humanos; Segurança de Cidadãos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pt-BR" sz="1400" dirty="0" smtClean="0"/>
              <a:t>organizações interessadas devem elaborar uma carta (em inglês), com até duas páginas, explicando a missão da entidade, a descrição do projeto, os principais objetivos e estratégias propostas para a iniciativa, o total de verba que deseja solicitar para o projeto e a sua duração.</a:t>
            </a:r>
            <a:endParaRPr lang="pt-BR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http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://gife.org.br/2016/02/01/programa-latino-americano-da-open-society-foundations-recebe-propostas-para-apoio-ao-longo-do-ano/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7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08" name="Imagem 236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b"/>
            <a:r>
              <a:rPr lang="pt-BR" b="1" dirty="0" smtClean="0"/>
              <a:t>Chamada </a:t>
            </a:r>
            <a:r>
              <a:rPr lang="pt-BR" b="1" dirty="0"/>
              <a:t>CNPq No 04/2019</a:t>
            </a:r>
          </a:p>
          <a:p>
            <a:pPr algn="ctr" fontAlgn="b"/>
            <a:r>
              <a:rPr lang="pt-BR" b="1" dirty="0"/>
              <a:t>Auxílio à Promoção de Eventos </a:t>
            </a:r>
            <a:r>
              <a:rPr lang="pt-BR" b="1" dirty="0" smtClean="0"/>
              <a:t>Científicos, Tecnológicos </a:t>
            </a:r>
            <a:r>
              <a:rPr lang="pt-BR" b="1" dirty="0"/>
              <a:t>e/ou de Inovação – </a:t>
            </a:r>
            <a:r>
              <a:rPr lang="pt-BR" b="1" dirty="0" smtClean="0"/>
              <a:t>ARC (Cronograma 2)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26 de junho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poiar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 realização no País de eventos relacionados a ciência, tecnologia e/ou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inovação. 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 proponente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responsável pela apresentação da proposta, deve, obrigatoriamente: ter seu currículo cadastrado na Plataforma Lattes, atualizado até a data limite para submissão da proposta; possuir o título de Doutor; ser obrigatoriamente o coordenador do projeto; participar formalmente da comissão organizadora do evento. A participação na comissão organizadora deve estar claramente informada na proposta detalhada, conforme previsto no item 6.6 desta Chamada; ter vínculo formal com a instituição executora do projeto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http://www.cnpq.br/web/guest/chamadas-publicas?p_p_id=resultadosportlet_WAR_resultadoscnpqportlet_INSTANCE_0ZaM&amp;filtro=abertas&amp;detalha=chamadaDivulgada&amp;idDivulgacao=8642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12" name="Imagem 244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131706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t-BR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en-US" b="1" dirty="0"/>
              <a:t>ERC – CONFAP – CNPQ CALL 2019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30 de junho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convidar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pesquisadores do Brasil a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buscar colaborações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principais investidores já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apoiados através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fundo europeu.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pesquisadores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ativos do Brasil, com doutorado, que estão implementando atividades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pesquisa dentro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universidades, institutos ou centros de pesquisa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brasileiros. Os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critérios de elegibilidade adicionais podem ser solicitados pelas Agências de Financiamento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apoio de cada estado, que nesses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casos,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devem publicar as diretrizes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específicas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https://www.funcap.ce.gov.br/2019/04/10/confap-e-cnpq-lancam-chamada-para-pesquisadores-doutores-integrarem-projetos-de-pesquisas-europeus-do-erc/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12" name="Imagem 244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15849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pt-BR" sz="16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Chamada Pública Bilateral Finep – CDTI para Projetos de Inovação Tecnológica entre Empresas do Brasil e Espanha</a:t>
            </a: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30 de junho 2019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apoiar a </a:t>
            </a:r>
            <a:r>
              <a:rPr lang="pt-BR" sz="1400" dirty="0" smtClean="0"/>
              <a:t>colaboração </a:t>
            </a:r>
            <a:r>
              <a:rPr lang="pt-BR" sz="1400" dirty="0"/>
              <a:t>efetiva entre as empresas brasileiras e espanholas e que representem inovações para ambos os países ou para o mundo. As empresas brasileiras serão apoiadas por meio de crédito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empresas brasileiras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http://finep.gov.br/chamadas-publicas/chamadapublica/611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12" name="Imagem 244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866968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59"/>
            <a:ext cx="8278920" cy="51513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t-BR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sz="1600" b="1" dirty="0"/>
              <a:t>PROGRAMA DE COOPERAÇÃO CIENTÍFICA ESTRATÉGICA COM O </a:t>
            </a:r>
            <a:r>
              <a:rPr lang="pt-BR" sz="1600" b="1" dirty="0" smtClean="0"/>
              <a:t>SUL GLOBAL</a:t>
            </a:r>
            <a:endParaRPr lang="pt-BR" sz="1600" b="1" dirty="0"/>
          </a:p>
          <a:p>
            <a:pPr algn="ctr" fontAlgn="b"/>
            <a:r>
              <a:rPr lang="pt-BR" sz="1600" b="1" dirty="0"/>
              <a:t>EDITAL CAPES/COOPBRASS Nº </a:t>
            </a:r>
            <a:r>
              <a:rPr lang="pt-BR" sz="1600" b="1" dirty="0" smtClean="0"/>
              <a:t>05/2019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01 de julho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expandir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 conhecimento científico por meio da colaboração com o Sul Global;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estimular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 formação de redes de pesquisa sustentáveis a médio e a longo prazo 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apoiar as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já existentes entre o Brasil e os países parceiros do Sul Global;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integrar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outras ações de fomento da Capes no esforço de promover a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cooperação científica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internacional.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 Instituições de Ensino Superior (IES) ou Instituições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Científicas, Tecnológicas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de Inovação (ICT) brasileiras, sejam públicas ou privadas sem fins lucrativos,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que possuam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programas de pós-graduação em nível de doutorado com nota igual ou superior a quatro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na Avaliação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Quadrienal 2017 e Instituições similares sediadas em países em desenvolvimento com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 qual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 Brasil mantenha Acordo ou Memorando de Entendimento na área de Cooperação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Educacional, Cultural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ou de Ciência e Tecnologia.. 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 smtClean="0"/>
              <a:t>https</a:t>
            </a:r>
            <a:r>
              <a:rPr lang="pt-BR" sz="1400" dirty="0"/>
              <a:t>://www.capes.gov.br/images/novo_portal/editais/editais/05042019_Edital_05_2019_-_COOPBRASS_Alterado.pdf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12" name="Imagem 244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1378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Junho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t-BR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/>
              <a:t>Chamada CNPq N º 07/2019 – Bolsas de Produtividade Sênior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24 de julho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reconhecer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valorizar pesquisador que se destaque entre seus pares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como líder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paradigma na sua área de atuação, apresentando produção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científica e/ou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tecnológica de relevância, pela concessão de bolsas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Produtividade Sênior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(PQ-</a:t>
            </a:r>
            <a:r>
              <a:rPr lang="pt-BR" sz="1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Sr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possuir o título de doutor ou de livre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docente; ter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seu currículo cadastrado na Plataforma Lattes, atualizado até a data limite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para submissão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da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proposta; ter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CPF ativo 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regular; ter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vínculo formal com a instituição de execução do projeto.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sido bolsista de Produtividade em Pesquisa (PQ) ou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Desenvolvimento Tecnológico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Extensão Inovadora (DT) na Categoria 1 por pelo menos 20 (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vinte) anos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consecutivos ou não;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ou ter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sido bolsista PQ ou DT na Categoria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1, níveis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 ou B, por pelo menos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15 (quinze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 anos, consecutivos ou não. 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http://www.cnpq.br/web/guest/chamadas-publicas?p_p_id=resultadosportlet_WAR_resultadoscnpqportlet_INSTANCE_0ZaM&amp;filtro=abertas&amp;detalha=chamadaDivulgada&amp;idDivulgacao=8742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Picture 4"/>
          <p:cNvPicPr/>
          <p:nvPr/>
        </p:nvPicPr>
        <p:blipFill>
          <a:blip r:embed="rId3" cstate="print"/>
          <a:stretch/>
        </p:blipFill>
        <p:spPr>
          <a:xfrm>
            <a:off x="7378560" y="260280"/>
            <a:ext cx="1222560" cy="816120"/>
          </a:xfrm>
          <a:prstGeom prst="rect">
            <a:avLst/>
          </a:prstGeom>
          <a:ln>
            <a:noFill/>
          </a:ln>
        </p:spPr>
      </p:pic>
      <p:pic>
        <p:nvPicPr>
          <p:cNvPr id="212" name="Imagem 244"/>
          <p:cNvPicPr/>
          <p:nvPr/>
        </p:nvPicPr>
        <p:blipFill>
          <a:blip r:embed="rId4" cstate="print"/>
          <a:stretch/>
        </p:blipFill>
        <p:spPr>
          <a:xfrm>
            <a:off x="240480" y="221760"/>
            <a:ext cx="1841040" cy="677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659787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32646</TotalTime>
  <Words>2514</Words>
  <Application>Microsoft Office PowerPoint</Application>
  <PresentationFormat>Apresentação no Ecrã (4:3)</PresentationFormat>
  <Paragraphs>559</Paragraphs>
  <Slides>42</Slides>
  <Notes>32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42</vt:i4>
      </vt:variant>
    </vt:vector>
  </HeadingPairs>
  <TitlesOfParts>
    <vt:vector size="50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Pedro</dc:creator>
  <cp:lastModifiedBy>SARAH</cp:lastModifiedBy>
  <cp:revision>1256</cp:revision>
  <cp:lastPrinted>2019-02-28T18:18:55Z</cp:lastPrinted>
  <dcterms:modified xsi:type="dcterms:W3CDTF">2019-06-06T17:41:23Z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9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43</vt:i4>
  </property>
</Properties>
</file>